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Lst>
  <p:sldSz cy="6858000" cx="12192000"/>
  <p:notesSz cx="6858000" cy="9144000"/>
  <p:embeddedFontLst>
    <p:embeddedFont>
      <p:font typeface="Raleway"/>
      <p:regular r:id="rId66"/>
      <p:bold r:id="rId67"/>
      <p:italic r:id="rId68"/>
      <p:boldItalic r:id="rId69"/>
    </p:embeddedFont>
    <p:embeddedFont>
      <p:font typeface="Corbel"/>
      <p:regular r:id="rId70"/>
      <p:bold r:id="rId71"/>
      <p:italic r:id="rId72"/>
      <p:boldItalic r:id="rId73"/>
    </p:embeddedFont>
    <p:embeddedFont>
      <p:font typeface="Arial Black"/>
      <p:regular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5" roundtripDataSignature="AMtx7mgu1cwctmoxpcP36YHQTCGqhy723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Corbel-boldItalic.fntdata"/><Relationship Id="rId72" Type="http://schemas.openxmlformats.org/officeDocument/2006/relationships/font" Target="fonts/Corbel-italic.fntdata"/><Relationship Id="rId31" Type="http://schemas.openxmlformats.org/officeDocument/2006/relationships/slide" Target="slides/slide27.xml"/><Relationship Id="rId75" Type="http://customschemas.google.com/relationships/presentationmetadata" Target="metadata"/><Relationship Id="rId30" Type="http://schemas.openxmlformats.org/officeDocument/2006/relationships/slide" Target="slides/slide26.xml"/><Relationship Id="rId74" Type="http://schemas.openxmlformats.org/officeDocument/2006/relationships/font" Target="fonts/ArialBlack-regular.fntdata"/><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Corbel-bold.fntdata"/><Relationship Id="rId70" Type="http://schemas.openxmlformats.org/officeDocument/2006/relationships/font" Target="fonts/Corbel-regular.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font" Target="fonts/Raleway-regular.fntdata"/><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font" Target="fonts/Raleway-italic.fntdata"/><Relationship Id="rId23" Type="http://schemas.openxmlformats.org/officeDocument/2006/relationships/slide" Target="slides/slide19.xml"/><Relationship Id="rId67" Type="http://schemas.openxmlformats.org/officeDocument/2006/relationships/font" Target="fonts/Raleway-bold.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Raleway-bold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ue or False">
  <p:cSld name="True or False">
    <p:spTree>
      <p:nvGrpSpPr>
        <p:cNvPr id="14" name="Shape 14"/>
        <p:cNvGrpSpPr/>
        <p:nvPr/>
      </p:nvGrpSpPr>
      <p:grpSpPr>
        <a:xfrm>
          <a:off x="0" y="0"/>
          <a:ext cx="0" cy="0"/>
          <a:chOff x="0" y="0"/>
          <a:chExt cx="0" cy="0"/>
        </a:xfrm>
      </p:grpSpPr>
      <p:sp>
        <p:nvSpPr>
          <p:cNvPr id="15" name="Google Shape;15;p63"/>
          <p:cNvSpPr txBox="1"/>
          <p:nvPr>
            <p:ph type="title"/>
          </p:nvPr>
        </p:nvSpPr>
        <p:spPr>
          <a:xfrm>
            <a:off x="685799" y="609600"/>
            <a:ext cx="8588203" cy="3022600"/>
          </a:xfrm>
          <a:prstGeom prst="rect">
            <a:avLst/>
          </a:prstGeom>
          <a:noFill/>
          <a:ln>
            <a:noFill/>
          </a:ln>
        </p:spPr>
        <p:txBody>
          <a:bodyPr anchorCtr="0" anchor="ctr" bIns="45700" lIns="91425" spcFirstLastPara="1" rIns="91425" wrap="square" tIns="45700">
            <a:normAutofit/>
          </a:bodyPr>
          <a:lstStyle>
            <a:lvl1pPr lvl="0" algn="l">
              <a:lnSpc>
                <a:spcPct val="85000"/>
              </a:lnSpc>
              <a:spcBef>
                <a:spcPts val="0"/>
              </a:spcBef>
              <a:spcAft>
                <a:spcPts val="0"/>
              </a:spcAft>
              <a:buClr>
                <a:srgbClr val="3F3F3F"/>
              </a:buClr>
              <a:buSzPts val="4400"/>
              <a:buFont typeface="Calibri"/>
              <a:buNone/>
              <a:defRPr b="0" sz="44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63"/>
          <p:cNvSpPr txBox="1"/>
          <p:nvPr>
            <p:ph idx="1" type="body"/>
          </p:nvPr>
        </p:nvSpPr>
        <p:spPr>
          <a:xfrm>
            <a:off x="677332" y="4013200"/>
            <a:ext cx="8596669" cy="514248"/>
          </a:xfrm>
          <a:prstGeom prst="rect">
            <a:avLst/>
          </a:prstGeom>
          <a:noFill/>
          <a:ln>
            <a:noFill/>
          </a:ln>
        </p:spPr>
        <p:txBody>
          <a:bodyPr anchorCtr="0" anchor="b" bIns="45700" lIns="0" spcFirstLastPara="1" rIns="0" wrap="square" tIns="45700">
            <a:noAutofit/>
          </a:bodyPr>
          <a:lstStyle>
            <a:lvl1pPr indent="-228600" lvl="0" marL="457200" algn="l">
              <a:lnSpc>
                <a:spcPct val="90000"/>
              </a:lnSpc>
              <a:spcBef>
                <a:spcPts val="1200"/>
              </a:spcBef>
              <a:spcAft>
                <a:spcPts val="0"/>
              </a:spcAft>
              <a:buSzPts val="2400"/>
              <a:buFont typeface="Calibri"/>
              <a:buNone/>
              <a:defRPr sz="2400">
                <a:solidFill>
                  <a:schemeClr val="accent1"/>
                </a:solidFill>
              </a:defRPr>
            </a:lvl1pPr>
            <a:lvl2pPr indent="-228600" lvl="1" marL="914400" algn="l">
              <a:lnSpc>
                <a:spcPct val="90000"/>
              </a:lnSpc>
              <a:spcBef>
                <a:spcPts val="200"/>
              </a:spcBef>
              <a:spcAft>
                <a:spcPts val="0"/>
              </a:spcAft>
              <a:buSzPts val="1800"/>
              <a:buFont typeface="Calibri"/>
              <a:buNone/>
              <a:defRPr/>
            </a:lvl2pPr>
            <a:lvl3pPr indent="-228600" lvl="2" marL="1371600" algn="l">
              <a:lnSpc>
                <a:spcPct val="90000"/>
              </a:lnSpc>
              <a:spcBef>
                <a:spcPts val="400"/>
              </a:spcBef>
              <a:spcAft>
                <a:spcPts val="0"/>
              </a:spcAft>
              <a:buSzPts val="1400"/>
              <a:buFont typeface="Calibri"/>
              <a:buNone/>
              <a:defRPr/>
            </a:lvl3pPr>
            <a:lvl4pPr indent="-228600" lvl="3" marL="1828800" algn="l">
              <a:lnSpc>
                <a:spcPct val="90000"/>
              </a:lnSpc>
              <a:spcBef>
                <a:spcPts val="400"/>
              </a:spcBef>
              <a:spcAft>
                <a:spcPts val="0"/>
              </a:spcAft>
              <a:buSzPts val="1400"/>
              <a:buFont typeface="Calibri"/>
              <a:buNone/>
              <a:defRPr/>
            </a:lvl4pPr>
            <a:lvl5pPr indent="-228600" lvl="4" marL="2286000" algn="l">
              <a:lnSpc>
                <a:spcPct val="90000"/>
              </a:lnSpc>
              <a:spcBef>
                <a:spcPts val="400"/>
              </a:spcBef>
              <a:spcAft>
                <a:spcPts val="0"/>
              </a:spcAft>
              <a:buSzPts val="1400"/>
              <a:buFont typeface="Calibri"/>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 name="Google Shape;17;p63"/>
          <p:cNvSpPr txBox="1"/>
          <p:nvPr>
            <p:ph idx="2" type="body"/>
          </p:nvPr>
        </p:nvSpPr>
        <p:spPr>
          <a:xfrm>
            <a:off x="677335" y="4527448"/>
            <a:ext cx="8596668" cy="1513914"/>
          </a:xfrm>
          <a:prstGeom prst="rect">
            <a:avLst/>
          </a:prstGeom>
          <a:noFill/>
          <a:ln>
            <a:noFill/>
          </a:ln>
        </p:spPr>
        <p:txBody>
          <a:bodyPr anchorCtr="0" anchor="t" bIns="45700" lIns="0" spcFirstLastPara="1" rIns="0" wrap="square" tIns="45700">
            <a:normAutofit/>
          </a:bodyPr>
          <a:lstStyle>
            <a:lvl1pPr indent="-228600" lvl="0" marL="457200" algn="l">
              <a:lnSpc>
                <a:spcPct val="90000"/>
              </a:lnSpc>
              <a:spcBef>
                <a:spcPts val="1200"/>
              </a:spcBef>
              <a:spcAft>
                <a:spcPts val="0"/>
              </a:spcAft>
              <a:buSzPts val="1800"/>
              <a:buNone/>
              <a:defRPr sz="1800">
                <a:solidFill>
                  <a:srgbClr val="7F7F7F"/>
                </a:solidFill>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18" name="Google Shape;18;p6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6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6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77" name="Shape 77"/>
        <p:cNvGrpSpPr/>
        <p:nvPr/>
      </p:nvGrpSpPr>
      <p:grpSpPr>
        <a:xfrm>
          <a:off x="0" y="0"/>
          <a:ext cx="0" cy="0"/>
          <a:chOff x="0" y="0"/>
          <a:chExt cx="0" cy="0"/>
        </a:xfrm>
      </p:grpSpPr>
      <p:sp>
        <p:nvSpPr>
          <p:cNvPr id="78" name="Google Shape;78;p72"/>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72"/>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72"/>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72"/>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72"/>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83" name="Google Shape;83;p72"/>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72"/>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7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dk2"/>
                </a:solidFill>
                <a:latin typeface="Calibri"/>
                <a:ea typeface="Calibri"/>
                <a:cs typeface="Calibri"/>
                <a:sym typeface="Calibri"/>
              </a:defRPr>
            </a:lvl1pPr>
            <a:lvl2pPr indent="0" lvl="1" marL="0" algn="r">
              <a:spcBef>
                <a:spcPts val="0"/>
              </a:spcBef>
              <a:buNone/>
              <a:defRPr sz="1050">
                <a:solidFill>
                  <a:schemeClr val="dk2"/>
                </a:solidFill>
                <a:latin typeface="Calibri"/>
                <a:ea typeface="Calibri"/>
                <a:cs typeface="Calibri"/>
                <a:sym typeface="Calibri"/>
              </a:defRPr>
            </a:lvl2pPr>
            <a:lvl3pPr indent="0" lvl="2" marL="0" algn="r">
              <a:spcBef>
                <a:spcPts val="0"/>
              </a:spcBef>
              <a:buNone/>
              <a:defRPr sz="1050">
                <a:solidFill>
                  <a:schemeClr val="dk2"/>
                </a:solidFill>
                <a:latin typeface="Calibri"/>
                <a:ea typeface="Calibri"/>
                <a:cs typeface="Calibri"/>
                <a:sym typeface="Calibri"/>
              </a:defRPr>
            </a:lvl3pPr>
            <a:lvl4pPr indent="0" lvl="3" marL="0" algn="r">
              <a:spcBef>
                <a:spcPts val="0"/>
              </a:spcBef>
              <a:buNone/>
              <a:defRPr sz="1050">
                <a:solidFill>
                  <a:schemeClr val="dk2"/>
                </a:solidFill>
                <a:latin typeface="Calibri"/>
                <a:ea typeface="Calibri"/>
                <a:cs typeface="Calibri"/>
                <a:sym typeface="Calibri"/>
              </a:defRPr>
            </a:lvl4pPr>
            <a:lvl5pPr indent="0" lvl="4" marL="0" algn="r">
              <a:spcBef>
                <a:spcPts val="0"/>
              </a:spcBef>
              <a:buNone/>
              <a:defRPr sz="1050">
                <a:solidFill>
                  <a:schemeClr val="dk2"/>
                </a:solidFill>
                <a:latin typeface="Calibri"/>
                <a:ea typeface="Calibri"/>
                <a:cs typeface="Calibri"/>
                <a:sym typeface="Calibri"/>
              </a:defRPr>
            </a:lvl5pPr>
            <a:lvl6pPr indent="0" lvl="5" marL="0" algn="r">
              <a:spcBef>
                <a:spcPts val="0"/>
              </a:spcBef>
              <a:buNone/>
              <a:defRPr sz="1050">
                <a:solidFill>
                  <a:schemeClr val="dk2"/>
                </a:solidFill>
                <a:latin typeface="Calibri"/>
                <a:ea typeface="Calibri"/>
                <a:cs typeface="Calibri"/>
                <a:sym typeface="Calibri"/>
              </a:defRPr>
            </a:lvl6pPr>
            <a:lvl7pPr indent="0" lvl="6" marL="0" algn="r">
              <a:spcBef>
                <a:spcPts val="0"/>
              </a:spcBef>
              <a:buNone/>
              <a:defRPr sz="1050">
                <a:solidFill>
                  <a:schemeClr val="dk2"/>
                </a:solidFill>
                <a:latin typeface="Calibri"/>
                <a:ea typeface="Calibri"/>
                <a:cs typeface="Calibri"/>
                <a:sym typeface="Calibri"/>
              </a:defRPr>
            </a:lvl7pPr>
            <a:lvl8pPr indent="0" lvl="7" marL="0" algn="r">
              <a:spcBef>
                <a:spcPts val="0"/>
              </a:spcBef>
              <a:buNone/>
              <a:defRPr sz="1050">
                <a:solidFill>
                  <a:schemeClr val="dk2"/>
                </a:solidFill>
                <a:latin typeface="Calibri"/>
                <a:ea typeface="Calibri"/>
                <a:cs typeface="Calibri"/>
                <a:sym typeface="Calibri"/>
              </a:defRPr>
            </a:lvl8pPr>
            <a:lvl9pPr indent="0" lvl="8" mar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86" name="Shape 86"/>
        <p:cNvGrpSpPr/>
        <p:nvPr/>
      </p:nvGrpSpPr>
      <p:grpSpPr>
        <a:xfrm>
          <a:off x="0" y="0"/>
          <a:ext cx="0" cy="0"/>
          <a:chOff x="0" y="0"/>
          <a:chExt cx="0" cy="0"/>
        </a:xfrm>
      </p:grpSpPr>
      <p:sp>
        <p:nvSpPr>
          <p:cNvPr id="87" name="Google Shape;87;p73"/>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73"/>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73"/>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90" name="Google Shape;90;p73"/>
          <p:cNvPicPr preferRelativeResize="0"/>
          <p:nvPr>
            <p:ph idx="2" type="pic"/>
          </p:nvPr>
        </p:nvPicPr>
        <p:blipFill/>
        <p:spPr>
          <a:xfrm>
            <a:off x="15" y="0"/>
            <a:ext cx="12191985" cy="4915076"/>
          </a:xfrm>
          <a:prstGeom prst="rect">
            <a:avLst/>
          </a:prstGeom>
          <a:blipFill rotWithShape="1">
            <a:blip r:embed="rId2">
              <a:alphaModFix/>
            </a:blip>
            <a:stretch>
              <a:fillRect b="0" l="0" r="0" t="0"/>
            </a:stretch>
          </a:blipFill>
          <a:ln>
            <a:noFill/>
          </a:ln>
        </p:spPr>
      </p:pic>
      <p:sp>
        <p:nvSpPr>
          <p:cNvPr id="91" name="Google Shape;91;p73"/>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92" name="Google Shape;92;p7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7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7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5" name="Shape 95"/>
        <p:cNvGrpSpPr/>
        <p:nvPr/>
      </p:nvGrpSpPr>
      <p:grpSpPr>
        <a:xfrm>
          <a:off x="0" y="0"/>
          <a:ext cx="0" cy="0"/>
          <a:chOff x="0" y="0"/>
          <a:chExt cx="0" cy="0"/>
        </a:xfrm>
      </p:grpSpPr>
      <p:sp>
        <p:nvSpPr>
          <p:cNvPr id="96" name="Google Shape;96;p7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74"/>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7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7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7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01" name="Shape 101"/>
        <p:cNvGrpSpPr/>
        <p:nvPr/>
      </p:nvGrpSpPr>
      <p:grpSpPr>
        <a:xfrm>
          <a:off x="0" y="0"/>
          <a:ext cx="0" cy="0"/>
          <a:chOff x="0" y="0"/>
          <a:chExt cx="0" cy="0"/>
        </a:xfrm>
      </p:grpSpPr>
      <p:sp>
        <p:nvSpPr>
          <p:cNvPr id="102" name="Google Shape;102;p7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7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75"/>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5" name="Google Shape;105;p75"/>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6" name="Google Shape;106;p7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7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7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21" name="Shape 21"/>
        <p:cNvGrpSpPr/>
        <p:nvPr/>
      </p:nvGrpSpPr>
      <p:grpSpPr>
        <a:xfrm>
          <a:off x="0" y="0"/>
          <a:ext cx="0" cy="0"/>
          <a:chOff x="0" y="0"/>
          <a:chExt cx="0" cy="0"/>
        </a:xfrm>
      </p:grpSpPr>
      <p:sp>
        <p:nvSpPr>
          <p:cNvPr id="22" name="Google Shape;22;p64"/>
          <p:cNvSpPr txBox="1"/>
          <p:nvPr>
            <p:ph type="ctrTitle"/>
          </p:nvPr>
        </p:nvSpPr>
        <p:spPr>
          <a:xfrm>
            <a:off x="3976256" y="5570371"/>
            <a:ext cx="8215744" cy="1176793"/>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002060"/>
              </a:buClr>
              <a:buSzPts val="1800"/>
              <a:buFont typeface="Calibri"/>
              <a:buNone/>
              <a:defRPr sz="1800">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3" name="Google Shape;23;p64"/>
          <p:cNvPicPr preferRelativeResize="0"/>
          <p:nvPr/>
        </p:nvPicPr>
        <p:blipFill rotWithShape="1">
          <a:blip r:embed="rId2">
            <a:alphaModFix/>
          </a:blip>
          <a:srcRect b="0" l="0" r="0" t="0"/>
          <a:stretch/>
        </p:blipFill>
        <p:spPr>
          <a:xfrm>
            <a:off x="-214686" y="5836257"/>
            <a:ext cx="2887955" cy="1176793"/>
          </a:xfrm>
          <a:prstGeom prst="rect">
            <a:avLst/>
          </a:prstGeom>
          <a:noFill/>
          <a:ln>
            <a:noFill/>
          </a:ln>
        </p:spPr>
      </p:pic>
      <p:sp>
        <p:nvSpPr>
          <p:cNvPr id="24" name="Google Shape;24;p64"/>
          <p:cNvSpPr/>
          <p:nvPr/>
        </p:nvSpPr>
        <p:spPr>
          <a:xfrm>
            <a:off x="17" y="0"/>
            <a:ext cx="1041384" cy="5947576"/>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64"/>
          <p:cNvSpPr/>
          <p:nvPr/>
        </p:nvSpPr>
        <p:spPr>
          <a:xfrm>
            <a:off x="1041401" y="0"/>
            <a:ext cx="64008" cy="5947576"/>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6" name="Shape 26"/>
        <p:cNvGrpSpPr/>
        <p:nvPr/>
      </p:nvGrpSpPr>
      <p:grpSpPr>
        <a:xfrm>
          <a:off x="0" y="0"/>
          <a:ext cx="0" cy="0"/>
          <a:chOff x="0" y="0"/>
          <a:chExt cx="0" cy="0"/>
        </a:xfrm>
      </p:grpSpPr>
      <p:sp>
        <p:nvSpPr>
          <p:cNvPr id="27" name="Google Shape;27;p65"/>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65"/>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65"/>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65"/>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31" name="Google Shape;31;p6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4" name="Google Shape;34;p65"/>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6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6"/>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8" name="Google Shape;38;p6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41" name="Shape 41"/>
        <p:cNvGrpSpPr/>
        <p:nvPr/>
      </p:nvGrpSpPr>
      <p:grpSpPr>
        <a:xfrm>
          <a:off x="0" y="0"/>
          <a:ext cx="0" cy="0"/>
          <a:chOff x="0" y="0"/>
          <a:chExt cx="0" cy="0"/>
        </a:xfrm>
      </p:grpSpPr>
      <p:sp>
        <p:nvSpPr>
          <p:cNvPr id="42" name="Google Shape;42;p67"/>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67"/>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7"/>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7"/>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46" name="Google Shape;46;p6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49" name="Google Shape;49;p67"/>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mc:AlternateContent>
    <mc:Choice Requires="p14">
      <p:transition p14:dur="1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sp>
        <p:nvSpPr>
          <p:cNvPr id="51" name="Google Shape;51;p68"/>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68"/>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3" name="Google Shape;53;p68"/>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4" name="Google Shape;54;p6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6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7" name="Shape 57"/>
        <p:cNvGrpSpPr/>
        <p:nvPr/>
      </p:nvGrpSpPr>
      <p:grpSpPr>
        <a:xfrm>
          <a:off x="0" y="0"/>
          <a:ext cx="0" cy="0"/>
          <a:chOff x="0" y="0"/>
          <a:chExt cx="0" cy="0"/>
        </a:xfrm>
      </p:grpSpPr>
      <p:sp>
        <p:nvSpPr>
          <p:cNvPr id="58" name="Google Shape;58;p6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69"/>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0" name="Google Shape;60;p69"/>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69"/>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62" name="Google Shape;62;p69"/>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6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6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70"/>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7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7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7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71" name="Shape 71"/>
        <p:cNvGrpSpPr/>
        <p:nvPr/>
      </p:nvGrpSpPr>
      <p:grpSpPr>
        <a:xfrm>
          <a:off x="0" y="0"/>
          <a:ext cx="0" cy="0"/>
          <a:chOff x="0" y="0"/>
          <a:chExt cx="0" cy="0"/>
        </a:xfrm>
      </p:grpSpPr>
      <p:sp>
        <p:nvSpPr>
          <p:cNvPr id="72" name="Google Shape;72;p71"/>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1"/>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7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7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62"/>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62"/>
          <p:cNvSpPr/>
          <p:nvPr/>
        </p:nvSpPr>
        <p:spPr>
          <a:xfrm>
            <a:off x="0" y="6334316"/>
            <a:ext cx="12192001"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 name="Google Shape;8;p6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 name="Google Shape;9;p62"/>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10" name="Google Shape;10;p6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1" name="Google Shape;11;p6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6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13" name="Google Shape;13;p62"/>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mc:Choice Requires="p14">
      <p:transition p14:dur="1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jpg"/><Relationship Id="rId4" Type="http://schemas.openxmlformats.org/officeDocument/2006/relationships/image" Target="../media/image5.png"/><Relationship Id="rId5"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10.png"/><Relationship Id="rId8"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jp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jpg"/><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2.jp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3.png"/><Relationship Id="rId4" Type="http://schemas.openxmlformats.org/officeDocument/2006/relationships/image" Target="../media/image44.jpg"/><Relationship Id="rId5" Type="http://schemas.openxmlformats.org/officeDocument/2006/relationships/image" Target="../media/image5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6.jpg"/><Relationship Id="rId4" Type="http://schemas.openxmlformats.org/officeDocument/2006/relationships/image" Target="../media/image4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jp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8.jpg"/><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4.jpg"/><Relationship Id="rId4" Type="http://schemas.openxmlformats.org/officeDocument/2006/relationships/image" Target="../media/image5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9.jpg"/><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0.jpg"/><Relationship Id="rId4" Type="http://schemas.openxmlformats.org/officeDocument/2006/relationships/image" Target="../media/image69.jpg"/><Relationship Id="rId5" Type="http://schemas.openxmlformats.org/officeDocument/2006/relationships/image" Target="../media/image55.jpg"/><Relationship Id="rId6" Type="http://schemas.openxmlformats.org/officeDocument/2006/relationships/image" Target="../media/image5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7.jpg"/><Relationship Id="rId4" Type="http://schemas.openxmlformats.org/officeDocument/2006/relationships/image" Target="../media/image6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5.jpg"/><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7.jpg"/><Relationship Id="rId4" Type="http://schemas.openxmlformats.org/officeDocument/2006/relationships/image" Target="../media/image7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3.png"/><Relationship Id="rId4" Type="http://schemas.openxmlformats.org/officeDocument/2006/relationships/image" Target="../media/image7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4.jpg"/><Relationship Id="rId4" Type="http://schemas.openxmlformats.org/officeDocument/2006/relationships/image" Target="../media/image68.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76.jpg"/><Relationship Id="rId4" Type="http://schemas.openxmlformats.org/officeDocument/2006/relationships/image" Target="../media/image7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7.jpg"/><Relationship Id="rId4" Type="http://schemas.openxmlformats.org/officeDocument/2006/relationships/image" Target="../media/image8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78.jpg"/><Relationship Id="rId4" Type="http://schemas.openxmlformats.org/officeDocument/2006/relationships/image" Target="../media/image92.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81.jpg"/><Relationship Id="rId4" Type="http://schemas.openxmlformats.org/officeDocument/2006/relationships/image" Target="../media/image2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6.jpg"/><Relationship Id="rId4" Type="http://schemas.openxmlformats.org/officeDocument/2006/relationships/image" Target="../media/image90.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9.jpg"/><Relationship Id="rId4" Type="http://schemas.openxmlformats.org/officeDocument/2006/relationships/image" Target="../media/image8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93.pn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9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1"/>
          <p:cNvPicPr preferRelativeResize="0"/>
          <p:nvPr/>
        </p:nvPicPr>
        <p:blipFill rotWithShape="1">
          <a:blip r:embed="rId3">
            <a:alphaModFix/>
          </a:blip>
          <a:srcRect b="0" l="0" r="0" t="0"/>
          <a:stretch/>
        </p:blipFill>
        <p:spPr>
          <a:xfrm>
            <a:off x="0" y="0"/>
            <a:ext cx="12192000" cy="6870002"/>
          </a:xfrm>
          <a:prstGeom prst="rect">
            <a:avLst/>
          </a:prstGeom>
          <a:noFill/>
          <a:ln>
            <a:noFill/>
          </a:ln>
        </p:spPr>
      </p:pic>
      <p:sp>
        <p:nvSpPr>
          <p:cNvPr id="114" name="Google Shape;114;p1"/>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115" name="Google Shape;115;p1"/>
          <p:cNvSpPr/>
          <p:nvPr/>
        </p:nvSpPr>
        <p:spPr>
          <a:xfrm>
            <a:off x="5011302" y="4594415"/>
            <a:ext cx="6700602" cy="530057"/>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chemeClr val="dk1"/>
              </a:buClr>
              <a:buSzPts val="2000"/>
              <a:buFont typeface="Arial"/>
              <a:buNone/>
            </a:pPr>
            <a:r>
              <a:rPr b="1" i="0" lang="en-US" sz="2000" u="none" cap="none" strike="noStrike">
                <a:solidFill>
                  <a:schemeClr val="dk1"/>
                </a:solidFill>
                <a:latin typeface="Arial"/>
                <a:ea typeface="Arial"/>
                <a:cs typeface="Arial"/>
                <a:sym typeface="Arial"/>
              </a:rPr>
              <a:t>MEET EVOLUTION AT ITS FINEST</a:t>
            </a:r>
            <a:endParaRPr b="1" i="0" sz="2000" u="none" cap="none" strike="noStrike">
              <a:solidFill>
                <a:schemeClr val="dk1"/>
              </a:solidFill>
              <a:latin typeface="Arial"/>
              <a:ea typeface="Arial"/>
              <a:cs typeface="Arial"/>
              <a:sym typeface="Arial"/>
            </a:endParaRPr>
          </a:p>
        </p:txBody>
      </p:sp>
      <p:pic>
        <p:nvPicPr>
          <p:cNvPr id="116" name="Google Shape;116;p1"/>
          <p:cNvPicPr preferRelativeResize="0"/>
          <p:nvPr/>
        </p:nvPicPr>
        <p:blipFill rotWithShape="1">
          <a:blip r:embed="rId4">
            <a:alphaModFix/>
          </a:blip>
          <a:srcRect b="0" l="0" r="0" t="0"/>
          <a:stretch/>
        </p:blipFill>
        <p:spPr>
          <a:xfrm>
            <a:off x="5011302" y="5179863"/>
            <a:ext cx="2610679" cy="765958"/>
          </a:xfrm>
          <a:prstGeom prst="rect">
            <a:avLst/>
          </a:prstGeom>
          <a:noFill/>
          <a:ln>
            <a:noFill/>
          </a:ln>
        </p:spPr>
      </p:pic>
      <p:pic>
        <p:nvPicPr>
          <p:cNvPr id="117" name="Google Shape;117;p1"/>
          <p:cNvPicPr preferRelativeResize="0"/>
          <p:nvPr/>
        </p:nvPicPr>
        <p:blipFill rotWithShape="1">
          <a:blip r:embed="rId5">
            <a:alphaModFix/>
          </a:blip>
          <a:srcRect b="0" l="0" r="0" t="0"/>
          <a:stretch/>
        </p:blipFill>
        <p:spPr>
          <a:xfrm>
            <a:off x="8737237" y="5209919"/>
            <a:ext cx="2610679" cy="765958"/>
          </a:xfrm>
          <a:prstGeom prst="rect">
            <a:avLst/>
          </a:prstGeom>
          <a:noFill/>
          <a:ln>
            <a:noFill/>
          </a:ln>
        </p:spPr>
      </p:pic>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xEl>
                                              <p:pRg end="0" st="0"/>
                                            </p:txEl>
                                          </p:spTgt>
                                        </p:tgtEl>
                                        <p:attrNameLst>
                                          <p:attrName>style.visibility</p:attrName>
                                        </p:attrNameLst>
                                      </p:cBhvr>
                                      <p:to>
                                        <p:strVal val="visible"/>
                                      </p:to>
                                    </p:set>
                                    <p:animEffect filter="fade" transition="in">
                                      <p:cBhvr>
                                        <p:cTn dur="500"/>
                                        <p:tgtEl>
                                          <p:spTgt spid="114">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0"/>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208" name="Google Shape;208;p10"/>
          <p:cNvSpPr/>
          <p:nvPr/>
        </p:nvSpPr>
        <p:spPr>
          <a:xfrm>
            <a:off x="2205866" y="584187"/>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chemeClr val="dk1"/>
                </a:solidFill>
                <a:latin typeface="Trebuchet MS"/>
                <a:ea typeface="Trebuchet MS"/>
                <a:cs typeface="Trebuchet MS"/>
                <a:sym typeface="Trebuchet MS"/>
              </a:rPr>
              <a:t>OUR OPERATING DIVISIONS</a:t>
            </a:r>
            <a:endParaRPr/>
          </a:p>
          <a:p>
            <a:pPr indent="0" lvl="0" marL="0" marR="0" rtl="0" algn="ctr">
              <a:spcBef>
                <a:spcPts val="0"/>
              </a:spcBef>
              <a:spcAft>
                <a:spcPts val="0"/>
              </a:spcAft>
              <a:buNone/>
            </a:pPr>
            <a:r>
              <a:t/>
            </a:r>
            <a:endParaRPr sz="3200">
              <a:solidFill>
                <a:schemeClr val="dk1"/>
              </a:solidFill>
              <a:latin typeface="Calibri"/>
              <a:ea typeface="Calibri"/>
              <a:cs typeface="Calibri"/>
              <a:sym typeface="Calibri"/>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209" name="Google Shape;209;p10"/>
          <p:cNvPicPr preferRelativeResize="0"/>
          <p:nvPr/>
        </p:nvPicPr>
        <p:blipFill rotWithShape="1">
          <a:blip r:embed="rId3">
            <a:alphaModFix/>
          </a:blip>
          <a:srcRect b="0" l="0" r="0" t="0"/>
          <a:stretch/>
        </p:blipFill>
        <p:spPr>
          <a:xfrm>
            <a:off x="3069541" y="1411505"/>
            <a:ext cx="6269192" cy="4354296"/>
          </a:xfrm>
          <a:prstGeom prst="rect">
            <a:avLst/>
          </a:prstGeom>
          <a:noFill/>
          <a:ln>
            <a:noFill/>
          </a:ln>
        </p:spPr>
      </p:pic>
      <p:sp>
        <p:nvSpPr>
          <p:cNvPr id="210" name="Google Shape;210;p10"/>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7">
                                            <p:txEl>
                                              <p:pRg end="0" st="0"/>
                                            </p:txEl>
                                          </p:spTgt>
                                        </p:tgtEl>
                                        <p:attrNameLst>
                                          <p:attrName>style.visibility</p:attrName>
                                        </p:attrNameLst>
                                      </p:cBhvr>
                                      <p:to>
                                        <p:strVal val="visible"/>
                                      </p:to>
                                    </p:set>
                                    <p:animEffect filter="fade" transition="in">
                                      <p:cBhvr>
                                        <p:cTn dur="500"/>
                                        <p:tgtEl>
                                          <p:spTgt spid="207">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1"/>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pic>
        <p:nvPicPr>
          <p:cNvPr descr="SCHNEIDER ELECTRIC | Electronic components. Distributor, online shop –  Transfer Multisort Elektronik" id="216" name="Google Shape;216;p11"/>
          <p:cNvPicPr preferRelativeResize="0"/>
          <p:nvPr/>
        </p:nvPicPr>
        <p:blipFill rotWithShape="1">
          <a:blip r:embed="rId3">
            <a:alphaModFix/>
          </a:blip>
          <a:srcRect b="0" l="0" r="0" t="0"/>
          <a:stretch/>
        </p:blipFill>
        <p:spPr>
          <a:xfrm>
            <a:off x="2990121" y="956847"/>
            <a:ext cx="1206286" cy="369332"/>
          </a:xfrm>
          <a:prstGeom prst="rect">
            <a:avLst/>
          </a:prstGeom>
          <a:noFill/>
          <a:ln>
            <a:noFill/>
          </a:ln>
        </p:spPr>
      </p:pic>
      <p:pic>
        <p:nvPicPr>
          <p:cNvPr descr="MSA Safety Moves Forward with Plans to Expand European Shared Services in  Warsaw, Poland" id="217" name="Google Shape;217;p11"/>
          <p:cNvPicPr preferRelativeResize="0"/>
          <p:nvPr/>
        </p:nvPicPr>
        <p:blipFill rotWithShape="1">
          <a:blip r:embed="rId4">
            <a:alphaModFix/>
          </a:blip>
          <a:srcRect b="0" l="0" r="0" t="0"/>
          <a:stretch/>
        </p:blipFill>
        <p:spPr>
          <a:xfrm>
            <a:off x="2877853" y="4413003"/>
            <a:ext cx="1429494" cy="438398"/>
          </a:xfrm>
          <a:prstGeom prst="rect">
            <a:avLst/>
          </a:prstGeom>
          <a:noFill/>
          <a:ln>
            <a:noFill/>
          </a:ln>
        </p:spPr>
      </p:pic>
      <p:pic>
        <p:nvPicPr>
          <p:cNvPr id="218" name="Google Shape;218;p11"/>
          <p:cNvPicPr preferRelativeResize="0"/>
          <p:nvPr/>
        </p:nvPicPr>
        <p:blipFill rotWithShape="1">
          <a:blip r:embed="rId5">
            <a:alphaModFix/>
          </a:blip>
          <a:srcRect b="0" l="0" r="0" t="0"/>
          <a:stretch/>
        </p:blipFill>
        <p:spPr>
          <a:xfrm>
            <a:off x="2872173" y="5205170"/>
            <a:ext cx="1775190" cy="236692"/>
          </a:xfrm>
          <a:prstGeom prst="rect">
            <a:avLst/>
          </a:prstGeom>
          <a:noFill/>
          <a:ln>
            <a:noFill/>
          </a:ln>
        </p:spPr>
      </p:pic>
      <p:pic>
        <p:nvPicPr>
          <p:cNvPr id="219" name="Google Shape;219;p11"/>
          <p:cNvPicPr preferRelativeResize="0"/>
          <p:nvPr/>
        </p:nvPicPr>
        <p:blipFill rotWithShape="1">
          <a:blip r:embed="rId6">
            <a:alphaModFix/>
          </a:blip>
          <a:srcRect b="0" l="0" r="0" t="0"/>
          <a:stretch/>
        </p:blipFill>
        <p:spPr>
          <a:xfrm>
            <a:off x="2919150" y="1549759"/>
            <a:ext cx="1432506" cy="529728"/>
          </a:xfrm>
          <a:prstGeom prst="rect">
            <a:avLst/>
          </a:prstGeom>
          <a:noFill/>
          <a:ln>
            <a:noFill/>
          </a:ln>
        </p:spPr>
      </p:pic>
      <p:pic>
        <p:nvPicPr>
          <p:cNvPr id="220" name="Google Shape;220;p11"/>
          <p:cNvPicPr preferRelativeResize="0"/>
          <p:nvPr/>
        </p:nvPicPr>
        <p:blipFill rotWithShape="1">
          <a:blip r:embed="rId7">
            <a:alphaModFix/>
          </a:blip>
          <a:srcRect b="0" l="0" r="0" t="0"/>
          <a:stretch/>
        </p:blipFill>
        <p:spPr>
          <a:xfrm>
            <a:off x="2872173" y="2170926"/>
            <a:ext cx="1435174" cy="546128"/>
          </a:xfrm>
          <a:prstGeom prst="rect">
            <a:avLst/>
          </a:prstGeom>
          <a:noFill/>
          <a:ln>
            <a:noFill/>
          </a:ln>
        </p:spPr>
      </p:pic>
      <p:pic>
        <p:nvPicPr>
          <p:cNvPr descr="Power efficiency" id="221" name="Google Shape;221;p11"/>
          <p:cNvPicPr preferRelativeResize="0"/>
          <p:nvPr/>
        </p:nvPicPr>
        <p:blipFill rotWithShape="1">
          <a:blip r:embed="rId8">
            <a:alphaModFix/>
          </a:blip>
          <a:srcRect b="0" l="0" r="0" t="0"/>
          <a:stretch/>
        </p:blipFill>
        <p:spPr>
          <a:xfrm>
            <a:off x="2827864" y="3607607"/>
            <a:ext cx="1479483" cy="533340"/>
          </a:xfrm>
          <a:prstGeom prst="rect">
            <a:avLst/>
          </a:prstGeom>
          <a:noFill/>
          <a:ln>
            <a:noFill/>
          </a:ln>
        </p:spPr>
      </p:pic>
      <p:sp>
        <p:nvSpPr>
          <p:cNvPr id="222" name="Google Shape;222;p11"/>
          <p:cNvSpPr/>
          <p:nvPr/>
        </p:nvSpPr>
        <p:spPr>
          <a:xfrm>
            <a:off x="4834485" y="628008"/>
            <a:ext cx="6096000" cy="5722039"/>
          </a:xfrm>
          <a:prstGeom prst="rect">
            <a:avLst/>
          </a:prstGeom>
          <a:noFill/>
          <a:ln>
            <a:noFill/>
          </a:ln>
        </p:spPr>
        <p:txBody>
          <a:bodyPr anchorCtr="0" anchor="t" bIns="45700" lIns="91425" spcFirstLastPara="1" rIns="91425" wrap="square" tIns="45700">
            <a:spAutoFit/>
          </a:bodyPr>
          <a:lstStyle/>
          <a:p>
            <a:pPr indent="-342900" lvl="0" marL="355600" marR="0" rtl="0" algn="l">
              <a:lnSpc>
                <a:spcPct val="250000"/>
              </a:lnSpc>
              <a:spcBef>
                <a:spcPts val="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SCHNEIDER ELECTRIC (Power, PLC, HMI &amp; Controls)</a:t>
            </a:r>
            <a:endParaRPr sz="1800">
              <a:solidFill>
                <a:schemeClr val="dk1"/>
              </a:solidFill>
              <a:latin typeface="Calibri"/>
              <a:ea typeface="Calibri"/>
              <a:cs typeface="Calibri"/>
              <a:sym typeface="Calibri"/>
            </a:endParaRPr>
          </a:p>
          <a:p>
            <a:pPr indent="-342900" lvl="0" marL="355600" marR="0" rtl="0" algn="l">
              <a:lnSpc>
                <a:spcPct val="250000"/>
              </a:lnSpc>
              <a:spcBef>
                <a:spcPts val="10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YASKAWA ( VFD Solutions )</a:t>
            </a:r>
            <a:endParaRPr sz="1800">
              <a:solidFill>
                <a:schemeClr val="dk1"/>
              </a:solidFill>
              <a:latin typeface="Calibri"/>
              <a:ea typeface="Calibri"/>
              <a:cs typeface="Calibri"/>
              <a:sym typeface="Calibri"/>
            </a:endParaRPr>
          </a:p>
          <a:p>
            <a:pPr indent="-342900" lvl="0" marL="355600" marR="0" rtl="0" algn="l">
              <a:lnSpc>
                <a:spcPct val="250000"/>
              </a:lnSpc>
              <a:spcBef>
                <a:spcPts val="10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AVEVA ( Plant SCADA )</a:t>
            </a:r>
            <a:endParaRPr sz="1800">
              <a:solidFill>
                <a:schemeClr val="dk1"/>
              </a:solidFill>
              <a:latin typeface="Calibri"/>
              <a:ea typeface="Calibri"/>
              <a:cs typeface="Calibri"/>
              <a:sym typeface="Calibri"/>
            </a:endParaRPr>
          </a:p>
          <a:p>
            <a:pPr indent="-342900" lvl="0" marL="355600" marR="0" rtl="0" algn="l">
              <a:lnSpc>
                <a:spcPct val="250000"/>
              </a:lnSpc>
              <a:spcBef>
                <a:spcPts val="10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PHOENIX CONTACT ( PLC, HMI &amp; Controls )</a:t>
            </a:r>
            <a:endParaRPr sz="1800">
              <a:solidFill>
                <a:schemeClr val="dk1"/>
              </a:solidFill>
              <a:latin typeface="Calibri"/>
              <a:ea typeface="Calibri"/>
              <a:cs typeface="Calibri"/>
              <a:sym typeface="Calibri"/>
            </a:endParaRPr>
          </a:p>
          <a:p>
            <a:pPr indent="-342900" lvl="0" marL="355600" marR="0" rtl="0" algn="l">
              <a:lnSpc>
                <a:spcPct val="250000"/>
              </a:lnSpc>
              <a:spcBef>
                <a:spcPts val="10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DEIF ( Power &amp; Engine Controller )</a:t>
            </a:r>
            <a:endParaRPr sz="1800">
              <a:solidFill>
                <a:schemeClr val="dk1"/>
              </a:solidFill>
              <a:latin typeface="Calibri"/>
              <a:ea typeface="Calibri"/>
              <a:cs typeface="Calibri"/>
              <a:sym typeface="Calibri"/>
            </a:endParaRPr>
          </a:p>
          <a:p>
            <a:pPr indent="-342900" lvl="0" marL="355600" marR="0" rtl="0" algn="l">
              <a:lnSpc>
                <a:spcPct val="250000"/>
              </a:lnSpc>
              <a:spcBef>
                <a:spcPts val="10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MSA &amp; SMC ( Fire &amp; Gas Detection systems) </a:t>
            </a:r>
            <a:endParaRPr sz="1800">
              <a:solidFill>
                <a:schemeClr val="dk1"/>
              </a:solidFill>
              <a:latin typeface="Calibri"/>
              <a:ea typeface="Calibri"/>
              <a:cs typeface="Calibri"/>
              <a:sym typeface="Calibri"/>
            </a:endParaRPr>
          </a:p>
          <a:p>
            <a:pPr indent="-342900" lvl="0" marL="355600" marR="0" rtl="0" algn="l">
              <a:lnSpc>
                <a:spcPct val="250000"/>
              </a:lnSpc>
              <a:spcBef>
                <a:spcPts val="10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HIK VISION (ATEX Camera Systems)</a:t>
            </a:r>
            <a:endParaRPr sz="1800">
              <a:solidFill>
                <a:schemeClr val="dk1"/>
              </a:solidFill>
              <a:latin typeface="Calibri"/>
              <a:ea typeface="Calibri"/>
              <a:cs typeface="Calibri"/>
              <a:sym typeface="Calibri"/>
            </a:endParaRPr>
          </a:p>
          <a:p>
            <a:pPr indent="-228600" lvl="0" marL="355600" marR="0" rtl="0" algn="l">
              <a:lnSpc>
                <a:spcPct val="250000"/>
              </a:lnSpc>
              <a:spcBef>
                <a:spcPts val="100"/>
              </a:spcBef>
              <a:spcAft>
                <a:spcPts val="0"/>
              </a:spcAft>
              <a:buClr>
                <a:schemeClr val="dk1"/>
              </a:buClr>
              <a:buSzPts val="1800"/>
              <a:buFont typeface="Arial"/>
              <a:buNone/>
            </a:pPr>
            <a:r>
              <a:t/>
            </a:r>
            <a:endParaRPr sz="1800">
              <a:solidFill>
                <a:srgbClr val="595959"/>
              </a:solidFill>
              <a:latin typeface="Trebuchet MS"/>
              <a:ea typeface="Trebuchet MS"/>
              <a:cs typeface="Trebuchet MS"/>
              <a:sym typeface="Trebuchet MS"/>
            </a:endParaRPr>
          </a:p>
        </p:txBody>
      </p:sp>
      <p:pic>
        <p:nvPicPr>
          <p:cNvPr id="223" name="Google Shape;223;p11"/>
          <p:cNvPicPr preferRelativeResize="0"/>
          <p:nvPr/>
        </p:nvPicPr>
        <p:blipFill rotWithShape="1">
          <a:blip r:embed="rId9">
            <a:alphaModFix/>
          </a:blip>
          <a:srcRect b="0" l="0" r="0" t="0"/>
          <a:stretch/>
        </p:blipFill>
        <p:spPr>
          <a:xfrm>
            <a:off x="2827864" y="2924205"/>
            <a:ext cx="1628775" cy="476250"/>
          </a:xfrm>
          <a:prstGeom prst="rect">
            <a:avLst/>
          </a:prstGeom>
          <a:noFill/>
          <a:ln>
            <a:noFill/>
          </a:ln>
        </p:spPr>
      </p:pic>
      <p:sp>
        <p:nvSpPr>
          <p:cNvPr id="224" name="Google Shape;224;p11"/>
          <p:cNvSpPr/>
          <p:nvPr/>
        </p:nvSpPr>
        <p:spPr>
          <a:xfrm>
            <a:off x="2201890" y="253588"/>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chemeClr val="dk1"/>
                </a:solidFill>
                <a:latin typeface="Trebuchet MS"/>
                <a:ea typeface="Trebuchet MS"/>
                <a:cs typeface="Trebuchet MS"/>
                <a:sym typeface="Trebuchet MS"/>
              </a:rPr>
              <a:t>Our Associates</a:t>
            </a:r>
            <a:endParaRPr/>
          </a:p>
          <a:p>
            <a:pPr indent="0" lvl="0" marL="0" marR="0" rtl="0" algn="ctr">
              <a:spcBef>
                <a:spcPts val="0"/>
              </a:spcBef>
              <a:spcAft>
                <a:spcPts val="0"/>
              </a:spcAft>
              <a:buNone/>
            </a:pPr>
            <a:r>
              <a:t/>
            </a:r>
            <a:endParaRPr sz="3200">
              <a:solidFill>
                <a:schemeClr val="dk1"/>
              </a:solidFill>
              <a:latin typeface="Calibri"/>
              <a:ea typeface="Calibri"/>
              <a:cs typeface="Calibri"/>
              <a:sym typeface="Calibri"/>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225" name="Google Shape;225;p11"/>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5">
                                            <p:txEl>
                                              <p:pRg end="0" st="0"/>
                                            </p:txEl>
                                          </p:spTgt>
                                        </p:tgtEl>
                                        <p:attrNameLst>
                                          <p:attrName>style.visibility</p:attrName>
                                        </p:attrNameLst>
                                      </p:cBhvr>
                                      <p:to>
                                        <p:strVal val="visible"/>
                                      </p:to>
                                    </p:set>
                                    <p:animEffect filter="fade" transition="in">
                                      <p:cBhvr>
                                        <p:cTn dur="500"/>
                                        <p:tgtEl>
                                          <p:spTgt spid="215">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1000"/>
                                        <p:tgtEl>
                                          <p:spTgt spid="2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2"/>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231" name="Google Shape;231;p12"/>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chemeClr val="dk1"/>
                </a:solidFill>
                <a:latin typeface="Trebuchet MS"/>
                <a:ea typeface="Trebuchet MS"/>
                <a:cs typeface="Trebuchet MS"/>
                <a:sym typeface="Trebuchet MS"/>
              </a:rPr>
              <a:t>OUR ASSOCIATES</a:t>
            </a:r>
            <a:endParaRPr sz="1800">
              <a:solidFill>
                <a:schemeClr val="dk1"/>
              </a:solidFill>
              <a:latin typeface="Calibri"/>
              <a:ea typeface="Calibri"/>
              <a:cs typeface="Calibri"/>
              <a:sym typeface="Calibri"/>
            </a:endParaRPr>
          </a:p>
        </p:txBody>
      </p:sp>
      <p:sp>
        <p:nvSpPr>
          <p:cNvPr id="232" name="Google Shape;232;p12"/>
          <p:cNvSpPr/>
          <p:nvPr/>
        </p:nvSpPr>
        <p:spPr>
          <a:xfrm>
            <a:off x="5066301" y="643019"/>
            <a:ext cx="6096000" cy="4247276"/>
          </a:xfrm>
          <a:prstGeom prst="rect">
            <a:avLst/>
          </a:prstGeom>
          <a:noFill/>
          <a:ln>
            <a:noFill/>
          </a:ln>
        </p:spPr>
        <p:txBody>
          <a:bodyPr anchorCtr="0" anchor="t" bIns="45700" lIns="91425" spcFirstLastPara="1" rIns="91425" wrap="square" tIns="45700">
            <a:spAutoFit/>
          </a:bodyPr>
          <a:lstStyle/>
          <a:p>
            <a:pPr indent="-342900" lvl="0" marL="355600" marR="0" rtl="0" algn="l">
              <a:lnSpc>
                <a:spcPct val="250000"/>
              </a:lnSpc>
              <a:spcBef>
                <a:spcPts val="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MMC (ullage Interface detection &amp; measurement</a:t>
            </a:r>
            <a:endParaRPr/>
          </a:p>
          <a:p>
            <a:pPr indent="-342900" lvl="0" marL="355600" marR="0" rtl="0" algn="l">
              <a:lnSpc>
                <a:spcPct val="250000"/>
              </a:lnSpc>
              <a:spcBef>
                <a:spcPts val="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HONEYWELL ( Field Devices)</a:t>
            </a:r>
            <a:endParaRPr/>
          </a:p>
          <a:p>
            <a:pPr indent="-342900" lvl="0" marL="355600" marR="0" rtl="0" algn="l">
              <a:lnSpc>
                <a:spcPct val="250000"/>
              </a:lnSpc>
              <a:spcBef>
                <a:spcPts val="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MEIYO Electric ( Precision Sensors )</a:t>
            </a:r>
            <a:endParaRPr sz="1800">
              <a:solidFill>
                <a:schemeClr val="dk1"/>
              </a:solidFill>
              <a:latin typeface="Calibri"/>
              <a:ea typeface="Calibri"/>
              <a:cs typeface="Calibri"/>
              <a:sym typeface="Calibri"/>
            </a:endParaRPr>
          </a:p>
          <a:p>
            <a:pPr indent="-342900" lvl="0" marL="355600" marR="0" rtl="0" algn="l">
              <a:lnSpc>
                <a:spcPct val="250000"/>
              </a:lnSpc>
              <a:spcBef>
                <a:spcPts val="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AQUA METRO ( Flow and Torque Measurement)</a:t>
            </a:r>
            <a:endParaRPr sz="1800">
              <a:solidFill>
                <a:schemeClr val="dk1"/>
              </a:solidFill>
              <a:latin typeface="Calibri"/>
              <a:ea typeface="Calibri"/>
              <a:cs typeface="Calibri"/>
              <a:sym typeface="Calibri"/>
            </a:endParaRPr>
          </a:p>
          <a:p>
            <a:pPr indent="-342900" lvl="0" marL="355600" marR="0" rtl="0" algn="l">
              <a:lnSpc>
                <a:spcPct val="250000"/>
              </a:lnSpc>
              <a:spcBef>
                <a:spcPts val="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Scanjet PSM ( Level Sensors)</a:t>
            </a:r>
            <a:endParaRPr/>
          </a:p>
          <a:p>
            <a:pPr indent="-342900" lvl="0" marL="355600" marR="0" rtl="0" algn="l">
              <a:lnSpc>
                <a:spcPct val="250000"/>
              </a:lnSpc>
              <a:spcBef>
                <a:spcPts val="0"/>
              </a:spcBef>
              <a:spcAft>
                <a:spcPts val="0"/>
              </a:spcAft>
              <a:buClr>
                <a:srgbClr val="595959"/>
              </a:buClr>
              <a:buSzPts val="1800"/>
              <a:buFont typeface="Arial"/>
              <a:buChar char="•"/>
            </a:pPr>
            <a:r>
              <a:rPr lang="en-US" sz="1800">
                <a:solidFill>
                  <a:srgbClr val="595959"/>
                </a:solidFill>
                <a:latin typeface="Trebuchet MS"/>
                <a:ea typeface="Trebuchet MS"/>
                <a:cs typeface="Trebuchet MS"/>
                <a:sym typeface="Trebuchet MS"/>
              </a:rPr>
              <a:t>Rittal (Enclosures &amp; Busbar Systems )</a:t>
            </a:r>
            <a:endParaRPr sz="1800">
              <a:solidFill>
                <a:schemeClr val="dk1"/>
              </a:solidFill>
              <a:latin typeface="Calibri"/>
              <a:ea typeface="Calibri"/>
              <a:cs typeface="Calibri"/>
              <a:sym typeface="Calibri"/>
            </a:endParaRPr>
          </a:p>
        </p:txBody>
      </p:sp>
      <p:pic>
        <p:nvPicPr>
          <p:cNvPr descr="M M C Europe Ltd | United Kingdom | BuyingSelling.eu" id="233" name="Google Shape;233;p12"/>
          <p:cNvPicPr preferRelativeResize="0"/>
          <p:nvPr/>
        </p:nvPicPr>
        <p:blipFill rotWithShape="1">
          <a:blip r:embed="rId3">
            <a:alphaModFix/>
          </a:blip>
          <a:srcRect b="0" l="0" r="0" t="0"/>
          <a:stretch/>
        </p:blipFill>
        <p:spPr>
          <a:xfrm>
            <a:off x="2896736" y="700307"/>
            <a:ext cx="1643220" cy="811751"/>
          </a:xfrm>
          <a:prstGeom prst="rect">
            <a:avLst/>
          </a:prstGeom>
          <a:noFill/>
          <a:ln>
            <a:noFill/>
          </a:ln>
        </p:spPr>
      </p:pic>
      <p:pic>
        <p:nvPicPr>
          <p:cNvPr id="234" name="Google Shape;234;p12"/>
          <p:cNvPicPr preferRelativeResize="0"/>
          <p:nvPr/>
        </p:nvPicPr>
        <p:blipFill rotWithShape="1">
          <a:blip r:embed="rId4">
            <a:alphaModFix/>
          </a:blip>
          <a:srcRect b="0" l="0" r="0" t="0"/>
          <a:stretch/>
        </p:blipFill>
        <p:spPr>
          <a:xfrm>
            <a:off x="2827864" y="1568672"/>
            <a:ext cx="2207205" cy="508284"/>
          </a:xfrm>
          <a:prstGeom prst="rect">
            <a:avLst/>
          </a:prstGeom>
          <a:noFill/>
          <a:ln>
            <a:noFill/>
          </a:ln>
        </p:spPr>
      </p:pic>
      <p:pic>
        <p:nvPicPr>
          <p:cNvPr descr="MEIYO ELECTRIC Co.,Ltd." id="235" name="Google Shape;235;p12"/>
          <p:cNvPicPr preferRelativeResize="0"/>
          <p:nvPr/>
        </p:nvPicPr>
        <p:blipFill rotWithShape="1">
          <a:blip r:embed="rId5">
            <a:alphaModFix/>
          </a:blip>
          <a:srcRect b="0" l="0" r="0" t="0"/>
          <a:stretch/>
        </p:blipFill>
        <p:spPr>
          <a:xfrm>
            <a:off x="2833256" y="2183973"/>
            <a:ext cx="1967615" cy="508284"/>
          </a:xfrm>
          <a:prstGeom prst="rect">
            <a:avLst/>
          </a:prstGeom>
          <a:noFill/>
          <a:ln>
            <a:noFill/>
          </a:ln>
        </p:spPr>
      </p:pic>
      <p:pic>
        <p:nvPicPr>
          <p:cNvPr id="236" name="Google Shape;236;p12"/>
          <p:cNvPicPr preferRelativeResize="0"/>
          <p:nvPr/>
        </p:nvPicPr>
        <p:blipFill rotWithShape="1">
          <a:blip r:embed="rId6">
            <a:alphaModFix/>
          </a:blip>
          <a:srcRect b="0" l="0" r="0" t="0"/>
          <a:stretch/>
        </p:blipFill>
        <p:spPr>
          <a:xfrm>
            <a:off x="2843162" y="2787258"/>
            <a:ext cx="1967615" cy="651773"/>
          </a:xfrm>
          <a:prstGeom prst="rect">
            <a:avLst/>
          </a:prstGeom>
          <a:noFill/>
          <a:ln>
            <a:noFill/>
          </a:ln>
        </p:spPr>
      </p:pic>
      <p:pic>
        <p:nvPicPr>
          <p:cNvPr id="237" name="Google Shape;237;p12"/>
          <p:cNvPicPr preferRelativeResize="0"/>
          <p:nvPr/>
        </p:nvPicPr>
        <p:blipFill rotWithShape="1">
          <a:blip r:embed="rId7">
            <a:alphaModFix/>
          </a:blip>
          <a:srcRect b="0" l="0" r="0" t="0"/>
          <a:stretch/>
        </p:blipFill>
        <p:spPr>
          <a:xfrm>
            <a:off x="2896736" y="3574408"/>
            <a:ext cx="1955901" cy="574925"/>
          </a:xfrm>
          <a:prstGeom prst="rect">
            <a:avLst/>
          </a:prstGeom>
          <a:noFill/>
          <a:ln>
            <a:noFill/>
          </a:ln>
        </p:spPr>
      </p:pic>
      <p:pic>
        <p:nvPicPr>
          <p:cNvPr id="238" name="Google Shape;238;p12"/>
          <p:cNvPicPr preferRelativeResize="0"/>
          <p:nvPr/>
        </p:nvPicPr>
        <p:blipFill rotWithShape="1">
          <a:blip r:embed="rId8">
            <a:alphaModFix/>
          </a:blip>
          <a:srcRect b="0" l="0" r="0" t="0"/>
          <a:stretch/>
        </p:blipFill>
        <p:spPr>
          <a:xfrm>
            <a:off x="3269243" y="4196634"/>
            <a:ext cx="1082923" cy="1318073"/>
          </a:xfrm>
          <a:prstGeom prst="rect">
            <a:avLst/>
          </a:prstGeom>
          <a:noFill/>
          <a:ln>
            <a:noFill/>
          </a:ln>
        </p:spPr>
      </p:pic>
      <p:sp>
        <p:nvSpPr>
          <p:cNvPr id="239" name="Google Shape;239;p12"/>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0">
                                            <p:txEl>
                                              <p:pRg end="0" st="0"/>
                                            </p:txEl>
                                          </p:spTgt>
                                        </p:tgtEl>
                                        <p:attrNameLst>
                                          <p:attrName>style.visibility</p:attrName>
                                        </p:attrNameLst>
                                      </p:cBhvr>
                                      <p:to>
                                        <p:strVal val="visible"/>
                                      </p:to>
                                    </p:set>
                                    <p:animEffect filter="fade" transition="in">
                                      <p:cBhvr>
                                        <p:cTn dur="500"/>
                                        <p:tgtEl>
                                          <p:spTgt spid="230">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3"/>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245" name="Google Shape;245;p13"/>
          <p:cNvSpPr/>
          <p:nvPr/>
        </p:nvSpPr>
        <p:spPr>
          <a:xfrm>
            <a:off x="2159000" y="1024468"/>
            <a:ext cx="9513887" cy="368300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Electrical &amp; Automation Jobs</a:t>
            </a:r>
            <a:endParaRPr sz="2800">
              <a:solidFill>
                <a:srgbClr val="0C0C0C"/>
              </a:solidFill>
              <a:latin typeface="Calibri"/>
              <a:ea typeface="Calibri"/>
              <a:cs typeface="Calibri"/>
              <a:sym typeface="Calibri"/>
            </a:endParaRPr>
          </a:p>
          <a:p>
            <a:pPr indent="0" lvl="0" marL="12700" marR="5080" rtl="0" algn="just">
              <a:spcBef>
                <a:spcPts val="100"/>
              </a:spcBef>
              <a:spcAft>
                <a:spcPts val="0"/>
              </a:spcAft>
              <a:buNone/>
            </a:pPr>
            <a:r>
              <a:t/>
            </a:r>
            <a:endParaRPr sz="1650">
              <a:solidFill>
                <a:srgbClr val="0C0C0C"/>
              </a:solidFill>
              <a:latin typeface="Georgia"/>
              <a:ea typeface="Georgia"/>
              <a:cs typeface="Georgia"/>
              <a:sym typeface="Georgia"/>
            </a:endParaRPr>
          </a:p>
          <a:p>
            <a:pPr indent="0" lvl="0" marL="0" marR="0" rtl="0" algn="just">
              <a:spcBef>
                <a:spcPts val="0"/>
              </a:spcBef>
              <a:spcAft>
                <a:spcPts val="0"/>
              </a:spcAft>
              <a:buNone/>
            </a:pPr>
            <a:r>
              <a:rPr lang="en-US" sz="1650">
                <a:solidFill>
                  <a:schemeClr val="dk1"/>
                </a:solidFill>
                <a:latin typeface="Times New Roman"/>
                <a:ea typeface="Times New Roman"/>
                <a:cs typeface="Times New Roman"/>
                <a:sym typeface="Times New Roman"/>
              </a:rPr>
              <a:t>We SMEC as a Complete Shipboard Electro (Electrical and Automation) Engineering Design and Development company, presently with local presence in India, UAE, Srilanka and Singapore. We provide global life cycle support for our products at unbeatable costs. </a:t>
            </a:r>
            <a:endParaRPr/>
          </a:p>
          <a:p>
            <a:pPr indent="0" lvl="0" marL="0" marR="0" rtl="0" algn="just">
              <a:spcBef>
                <a:spcPts val="0"/>
              </a:spcBef>
              <a:spcAft>
                <a:spcPts val="0"/>
              </a:spcAft>
              <a:buNone/>
            </a:pPr>
            <a:r>
              <a:t/>
            </a:r>
            <a:endParaRPr sz="165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b="1" i="1" lang="en-US" sz="1650">
                <a:solidFill>
                  <a:schemeClr val="dk1"/>
                </a:solidFill>
                <a:latin typeface="Times New Roman"/>
                <a:ea typeface="Times New Roman"/>
                <a:cs typeface="Times New Roman"/>
                <a:sym typeface="Times New Roman"/>
              </a:rPr>
              <a:t>SMEC is today the market leader in the manufacturer of electrical and Control Panels. It caters the leaders in Marine industry. SMEC Produces high quality, performance tested and fully certified control systems. SMEC is the renowned manufacturer of a variety of electrical and control panels in marine industry.</a:t>
            </a:r>
            <a:endParaRPr/>
          </a:p>
          <a:p>
            <a:pPr indent="0" lvl="0" marL="0" marR="0" rtl="0" algn="just">
              <a:spcBef>
                <a:spcPts val="0"/>
              </a:spcBef>
              <a:spcAft>
                <a:spcPts val="0"/>
              </a:spcAft>
              <a:buNone/>
            </a:pPr>
            <a:r>
              <a:t/>
            </a:r>
            <a:endParaRPr sz="165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lang="en-US" sz="1650">
                <a:solidFill>
                  <a:schemeClr val="dk1"/>
                </a:solidFill>
                <a:latin typeface="Times New Roman"/>
                <a:ea typeface="Times New Roman"/>
                <a:cs typeface="Times New Roman"/>
                <a:sym typeface="Times New Roman"/>
              </a:rPr>
              <a:t>The modular design of our SMEC system combined with effective on-site commissioning tools makes it a logical choice when replacing system. SMEC System also prepares for future upgrades without high investment costs. We have extensive experience replacing various makers of in-house automation systems.</a:t>
            </a:r>
            <a:endParaRPr sz="1800">
              <a:solidFill>
                <a:schemeClr val="dk1"/>
              </a:solidFill>
              <a:latin typeface="Calibri"/>
              <a:ea typeface="Calibri"/>
              <a:cs typeface="Calibri"/>
              <a:sym typeface="Calibri"/>
            </a:endParaRPr>
          </a:p>
        </p:txBody>
      </p:sp>
      <p:sp>
        <p:nvSpPr>
          <p:cNvPr id="246" name="Google Shape;246;p13"/>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4">
                                            <p:txEl>
                                              <p:pRg end="0" st="0"/>
                                            </p:txEl>
                                          </p:spTgt>
                                        </p:tgtEl>
                                        <p:attrNameLst>
                                          <p:attrName>style.visibility</p:attrName>
                                        </p:attrNameLst>
                                      </p:cBhvr>
                                      <p:to>
                                        <p:strVal val="visible"/>
                                      </p:to>
                                    </p:set>
                                    <p:animEffect filter="fade" transition="in">
                                      <p:cBhvr>
                                        <p:cTn dur="500"/>
                                        <p:tgtEl>
                                          <p:spTgt spid="244">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4"/>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252" name="Google Shape;252;p14"/>
          <p:cNvSpPr/>
          <p:nvPr/>
        </p:nvSpPr>
        <p:spPr>
          <a:xfrm>
            <a:off x="2082800" y="1024468"/>
            <a:ext cx="9590088" cy="462280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just">
              <a:spcBef>
                <a:spcPts val="0"/>
              </a:spcBef>
              <a:spcAft>
                <a:spcPts val="0"/>
              </a:spcAft>
              <a:buNone/>
            </a:pPr>
            <a:r>
              <a:t/>
            </a:r>
            <a:endParaRPr sz="165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None/>
            </a:pPr>
            <a:r>
              <a:rPr b="1" lang="en-US" sz="1650">
                <a:solidFill>
                  <a:schemeClr val="dk1"/>
                </a:solidFill>
                <a:latin typeface="Times New Roman"/>
                <a:ea typeface="Times New Roman"/>
                <a:cs typeface="Times New Roman"/>
                <a:sym typeface="Times New Roman"/>
              </a:rPr>
              <a:t>To make sure all refit installations are a success we follow a procedure consisting of four steps: </a:t>
            </a:r>
            <a:endParaRPr/>
          </a:p>
          <a:p>
            <a:pPr indent="0" lvl="0" marL="0" marR="0" rtl="0" algn="just">
              <a:spcBef>
                <a:spcPts val="0"/>
              </a:spcBef>
              <a:spcAft>
                <a:spcPts val="0"/>
              </a:spcAft>
              <a:buNone/>
            </a:pPr>
            <a:r>
              <a:t/>
            </a:r>
            <a:endParaRPr b="1" sz="1650">
              <a:solidFill>
                <a:schemeClr val="dk1"/>
              </a:solidFill>
              <a:latin typeface="Times New Roman"/>
              <a:ea typeface="Times New Roman"/>
              <a:cs typeface="Times New Roman"/>
              <a:sym typeface="Times New Roman"/>
            </a:endParaRPr>
          </a:p>
          <a:p>
            <a:pPr indent="-285750" lvl="0" marL="285750" marR="0" rtl="0" algn="just">
              <a:spcBef>
                <a:spcPts val="0"/>
              </a:spcBef>
              <a:spcAft>
                <a:spcPts val="0"/>
              </a:spcAft>
              <a:buClr>
                <a:schemeClr val="dk1"/>
              </a:buClr>
              <a:buSzPts val="1650"/>
              <a:buFont typeface="Noto Sans Symbols"/>
              <a:buChar char="✔"/>
            </a:pPr>
            <a:r>
              <a:rPr b="1" lang="en-US" sz="1650" u="sng">
                <a:solidFill>
                  <a:schemeClr val="dk1"/>
                </a:solidFill>
                <a:latin typeface="Times New Roman"/>
                <a:ea typeface="Times New Roman"/>
                <a:cs typeface="Times New Roman"/>
                <a:sym typeface="Times New Roman"/>
              </a:rPr>
              <a:t>Site survey:</a:t>
            </a:r>
            <a:r>
              <a:rPr b="1" lang="en-US" sz="1650">
                <a:solidFill>
                  <a:schemeClr val="dk1"/>
                </a:solidFill>
                <a:latin typeface="Times New Roman"/>
                <a:ea typeface="Times New Roman"/>
                <a:cs typeface="Times New Roman"/>
                <a:sym typeface="Times New Roman"/>
              </a:rPr>
              <a:t> </a:t>
            </a:r>
            <a:endParaRPr/>
          </a:p>
          <a:p>
            <a:pPr indent="0" lvl="0" marL="0" marR="0" rtl="0" algn="just">
              <a:spcBef>
                <a:spcPts val="0"/>
              </a:spcBef>
              <a:spcAft>
                <a:spcPts val="0"/>
              </a:spcAft>
              <a:buNone/>
            </a:pPr>
            <a:r>
              <a:rPr lang="en-US" sz="1650">
                <a:solidFill>
                  <a:schemeClr val="dk1"/>
                </a:solidFill>
                <a:latin typeface="Times New Roman"/>
                <a:ea typeface="Times New Roman"/>
                <a:cs typeface="Times New Roman"/>
                <a:sym typeface="Times New Roman"/>
              </a:rPr>
              <a:t>	Our specialist carry out a site survey and prepare a site report. The report includes a suggested system layout, a detailed project milestone plan and a cost analysis. This site report forms the basis for a delivery contract. </a:t>
            </a:r>
            <a:endParaRPr/>
          </a:p>
          <a:p>
            <a:pPr indent="0" lvl="0" marL="0" marR="0" rtl="0" algn="just">
              <a:spcBef>
                <a:spcPts val="0"/>
              </a:spcBef>
              <a:spcAft>
                <a:spcPts val="0"/>
              </a:spcAft>
              <a:buNone/>
            </a:pPr>
            <a:r>
              <a:t/>
            </a:r>
            <a:endParaRPr sz="1650">
              <a:solidFill>
                <a:schemeClr val="dk1"/>
              </a:solidFill>
              <a:latin typeface="Times New Roman"/>
              <a:ea typeface="Times New Roman"/>
              <a:cs typeface="Times New Roman"/>
              <a:sym typeface="Times New Roman"/>
            </a:endParaRPr>
          </a:p>
          <a:p>
            <a:pPr indent="-285750" lvl="0" marL="285750" marR="0" rtl="0" algn="just">
              <a:spcBef>
                <a:spcPts val="0"/>
              </a:spcBef>
              <a:spcAft>
                <a:spcPts val="0"/>
              </a:spcAft>
              <a:buClr>
                <a:schemeClr val="dk1"/>
              </a:buClr>
              <a:buSzPts val="1650"/>
              <a:buFont typeface="Noto Sans Symbols"/>
              <a:buChar char="✔"/>
            </a:pPr>
            <a:r>
              <a:rPr b="1" lang="en-US" sz="1650" u="sng">
                <a:solidFill>
                  <a:schemeClr val="dk1"/>
                </a:solidFill>
                <a:latin typeface="Times New Roman"/>
                <a:ea typeface="Times New Roman"/>
                <a:cs typeface="Times New Roman"/>
                <a:sym typeface="Times New Roman"/>
              </a:rPr>
              <a:t>Engineering:</a:t>
            </a:r>
            <a:r>
              <a:rPr lang="en-US" sz="1650">
                <a:solidFill>
                  <a:schemeClr val="dk1"/>
                </a:solidFill>
                <a:latin typeface="Times New Roman"/>
                <a:ea typeface="Times New Roman"/>
                <a:cs typeface="Times New Roman"/>
                <a:sym typeface="Times New Roman"/>
              </a:rPr>
              <a:t> </a:t>
            </a:r>
            <a:endParaRPr/>
          </a:p>
          <a:p>
            <a:pPr indent="0" lvl="0" marL="0" marR="0" rtl="0" algn="just">
              <a:spcBef>
                <a:spcPts val="0"/>
              </a:spcBef>
              <a:spcAft>
                <a:spcPts val="0"/>
              </a:spcAft>
              <a:buNone/>
            </a:pPr>
            <a:r>
              <a:rPr lang="en-US" sz="1650">
                <a:solidFill>
                  <a:schemeClr val="dk1"/>
                </a:solidFill>
                <a:latin typeface="Times New Roman"/>
                <a:ea typeface="Times New Roman"/>
                <a:cs typeface="Times New Roman"/>
                <a:sym typeface="Times New Roman"/>
              </a:rPr>
              <a:t>	The system is carefully tailored to meet customer requirements and is outlined in a design document </a:t>
            </a:r>
            <a:endParaRPr/>
          </a:p>
          <a:p>
            <a:pPr indent="0" lvl="0" marL="0" marR="0" rtl="0" algn="just">
              <a:spcBef>
                <a:spcPts val="0"/>
              </a:spcBef>
              <a:spcAft>
                <a:spcPts val="0"/>
              </a:spcAft>
              <a:buNone/>
            </a:pPr>
            <a:r>
              <a:t/>
            </a:r>
            <a:endParaRPr sz="1650">
              <a:solidFill>
                <a:schemeClr val="dk1"/>
              </a:solidFill>
              <a:latin typeface="Times New Roman"/>
              <a:ea typeface="Times New Roman"/>
              <a:cs typeface="Times New Roman"/>
              <a:sym typeface="Times New Roman"/>
            </a:endParaRPr>
          </a:p>
          <a:p>
            <a:pPr indent="-285750" lvl="0" marL="285750" marR="0" rtl="0" algn="just">
              <a:spcBef>
                <a:spcPts val="0"/>
              </a:spcBef>
              <a:spcAft>
                <a:spcPts val="0"/>
              </a:spcAft>
              <a:buClr>
                <a:schemeClr val="dk1"/>
              </a:buClr>
              <a:buSzPts val="1650"/>
              <a:buFont typeface="Noto Sans Symbols"/>
              <a:buChar char="✔"/>
            </a:pPr>
            <a:r>
              <a:rPr b="1" lang="en-US" sz="1650" u="sng">
                <a:solidFill>
                  <a:schemeClr val="dk1"/>
                </a:solidFill>
                <a:latin typeface="Times New Roman"/>
                <a:ea typeface="Times New Roman"/>
                <a:cs typeface="Times New Roman"/>
                <a:sym typeface="Times New Roman"/>
              </a:rPr>
              <a:t>Installation:</a:t>
            </a:r>
            <a:r>
              <a:rPr lang="en-US" sz="1650">
                <a:solidFill>
                  <a:schemeClr val="dk1"/>
                </a:solidFill>
                <a:latin typeface="Times New Roman"/>
                <a:ea typeface="Times New Roman"/>
                <a:cs typeface="Times New Roman"/>
                <a:sym typeface="Times New Roman"/>
              </a:rPr>
              <a:t> </a:t>
            </a:r>
            <a:endParaRPr/>
          </a:p>
          <a:p>
            <a:pPr indent="0" lvl="0" marL="0" marR="0" rtl="0" algn="just">
              <a:spcBef>
                <a:spcPts val="0"/>
              </a:spcBef>
              <a:spcAft>
                <a:spcPts val="0"/>
              </a:spcAft>
              <a:buNone/>
            </a:pPr>
            <a:r>
              <a:rPr lang="en-US" sz="1650">
                <a:solidFill>
                  <a:schemeClr val="dk1"/>
                </a:solidFill>
                <a:latin typeface="Times New Roman"/>
                <a:ea typeface="Times New Roman"/>
                <a:cs typeface="Times New Roman"/>
                <a:sym typeface="Times New Roman"/>
              </a:rPr>
              <a:t>	The system is installed either by our own team of technicians or the customers own staff under supervision of our engineer. </a:t>
            </a:r>
            <a:endParaRPr/>
          </a:p>
          <a:p>
            <a:pPr indent="0" lvl="0" marL="0" marR="0" rtl="0" algn="just">
              <a:spcBef>
                <a:spcPts val="0"/>
              </a:spcBef>
              <a:spcAft>
                <a:spcPts val="0"/>
              </a:spcAft>
              <a:buNone/>
            </a:pPr>
            <a:r>
              <a:t/>
            </a:r>
            <a:endParaRPr sz="1650">
              <a:solidFill>
                <a:schemeClr val="dk1"/>
              </a:solidFill>
              <a:latin typeface="Times New Roman"/>
              <a:ea typeface="Times New Roman"/>
              <a:cs typeface="Times New Roman"/>
              <a:sym typeface="Times New Roman"/>
            </a:endParaRPr>
          </a:p>
          <a:p>
            <a:pPr indent="-285750" lvl="0" marL="285750" marR="0" rtl="0" algn="just">
              <a:spcBef>
                <a:spcPts val="0"/>
              </a:spcBef>
              <a:spcAft>
                <a:spcPts val="0"/>
              </a:spcAft>
              <a:buClr>
                <a:schemeClr val="dk1"/>
              </a:buClr>
              <a:buSzPts val="1650"/>
              <a:buFont typeface="Noto Sans Symbols"/>
              <a:buChar char="✔"/>
            </a:pPr>
            <a:r>
              <a:rPr b="1" lang="en-US" sz="1650" u="sng">
                <a:solidFill>
                  <a:schemeClr val="dk1"/>
                </a:solidFill>
                <a:latin typeface="Times New Roman"/>
                <a:ea typeface="Times New Roman"/>
                <a:cs typeface="Times New Roman"/>
                <a:sym typeface="Times New Roman"/>
              </a:rPr>
              <a:t>Commissioning and training:</a:t>
            </a:r>
            <a:r>
              <a:rPr lang="en-US" sz="1650">
                <a:solidFill>
                  <a:schemeClr val="dk1"/>
                </a:solidFill>
                <a:latin typeface="Times New Roman"/>
                <a:ea typeface="Times New Roman"/>
                <a:cs typeface="Times New Roman"/>
                <a:sym typeface="Times New Roman"/>
              </a:rPr>
              <a:t> </a:t>
            </a:r>
            <a:endParaRPr/>
          </a:p>
          <a:p>
            <a:pPr indent="0" lvl="0" marL="0" marR="0" rtl="0" algn="just">
              <a:spcBef>
                <a:spcPts val="0"/>
              </a:spcBef>
              <a:spcAft>
                <a:spcPts val="0"/>
              </a:spcAft>
              <a:buNone/>
            </a:pPr>
            <a:r>
              <a:rPr lang="en-US" sz="1650">
                <a:solidFill>
                  <a:schemeClr val="dk1"/>
                </a:solidFill>
                <a:latin typeface="Times New Roman"/>
                <a:ea typeface="Times New Roman"/>
                <a:cs typeface="Times New Roman"/>
                <a:sym typeface="Times New Roman"/>
              </a:rPr>
              <a:t>	A team of experienced commissioning engineers make sure the system is properly set to work. </a:t>
            </a:r>
            <a:endParaRPr/>
          </a:p>
          <a:p>
            <a:pPr indent="0" lvl="0" marL="0" marR="0" rtl="0" algn="l">
              <a:spcBef>
                <a:spcPts val="0"/>
              </a:spcBef>
              <a:spcAft>
                <a:spcPts val="0"/>
              </a:spcAft>
              <a:buNone/>
            </a:pPr>
            <a:r>
              <a:t/>
            </a:r>
            <a:endParaRPr sz="1800">
              <a:solidFill>
                <a:schemeClr val="dk1"/>
              </a:solidFill>
              <a:latin typeface="Times New Roman"/>
              <a:ea typeface="Times New Roman"/>
              <a:cs typeface="Times New Roman"/>
              <a:sym typeface="Times New Roman"/>
            </a:endParaRPr>
          </a:p>
          <a:p>
            <a:pPr indent="0" lvl="0" marL="12700" marR="5080" rtl="0" algn="l">
              <a:spcBef>
                <a:spcPts val="100"/>
              </a:spcBef>
              <a:spcAft>
                <a:spcPts val="0"/>
              </a:spcAft>
              <a:buNone/>
            </a:pPr>
            <a:r>
              <a:t/>
            </a:r>
            <a:endParaRPr b="1" sz="18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253" name="Google Shape;253;p14"/>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1">
                                            <p:txEl>
                                              <p:pRg end="0" st="0"/>
                                            </p:txEl>
                                          </p:spTgt>
                                        </p:tgtEl>
                                        <p:attrNameLst>
                                          <p:attrName>style.visibility</p:attrName>
                                        </p:attrNameLst>
                                      </p:cBhvr>
                                      <p:to>
                                        <p:strVal val="visible"/>
                                      </p:to>
                                    </p:set>
                                    <p:animEffect filter="fade" transition="in">
                                      <p:cBhvr>
                                        <p:cTn dur="500"/>
                                        <p:tgtEl>
                                          <p:spTgt spid="251">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5"/>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259" name="Google Shape;259;p15"/>
          <p:cNvSpPr/>
          <p:nvPr/>
        </p:nvSpPr>
        <p:spPr>
          <a:xfrm>
            <a:off x="2412600" y="203920"/>
            <a:ext cx="7621048"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rgbClr val="0C0C0C"/>
                </a:solidFill>
                <a:latin typeface="Trebuchet MS"/>
                <a:ea typeface="Trebuchet MS"/>
                <a:cs typeface="Trebuchet MS"/>
                <a:sym typeface="Trebuchet MS"/>
              </a:rPr>
              <a:t>Panel Building in Shop</a:t>
            </a:r>
            <a:endParaRPr sz="32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3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8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8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260" name="Google Shape;260;p15"/>
          <p:cNvPicPr preferRelativeResize="0"/>
          <p:nvPr/>
        </p:nvPicPr>
        <p:blipFill rotWithShape="1">
          <a:blip r:embed="rId3">
            <a:alphaModFix/>
          </a:blip>
          <a:srcRect b="0" l="0" r="0" t="0"/>
          <a:stretch/>
        </p:blipFill>
        <p:spPr>
          <a:xfrm>
            <a:off x="2276380" y="682192"/>
            <a:ext cx="3758653" cy="5244475"/>
          </a:xfrm>
          <a:prstGeom prst="rect">
            <a:avLst/>
          </a:prstGeom>
          <a:noFill/>
          <a:ln>
            <a:noFill/>
          </a:ln>
        </p:spPr>
      </p:pic>
      <p:pic>
        <p:nvPicPr>
          <p:cNvPr id="261" name="Google Shape;261;p15"/>
          <p:cNvPicPr preferRelativeResize="0"/>
          <p:nvPr/>
        </p:nvPicPr>
        <p:blipFill rotWithShape="1">
          <a:blip r:embed="rId4">
            <a:alphaModFix/>
          </a:blip>
          <a:srcRect b="0" l="0" r="0" t="0"/>
          <a:stretch/>
        </p:blipFill>
        <p:spPr>
          <a:xfrm>
            <a:off x="6274994" y="682192"/>
            <a:ext cx="3758654" cy="5244475"/>
          </a:xfrm>
          <a:prstGeom prst="rect">
            <a:avLst/>
          </a:prstGeom>
          <a:noFill/>
          <a:ln>
            <a:noFill/>
          </a:ln>
        </p:spPr>
      </p:pic>
      <p:sp>
        <p:nvSpPr>
          <p:cNvPr id="262" name="Google Shape;262;p15"/>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8">
                                            <p:txEl>
                                              <p:pRg end="0" st="0"/>
                                            </p:txEl>
                                          </p:spTgt>
                                        </p:tgtEl>
                                        <p:attrNameLst>
                                          <p:attrName>style.visibility</p:attrName>
                                        </p:attrNameLst>
                                      </p:cBhvr>
                                      <p:to>
                                        <p:strVal val="visible"/>
                                      </p:to>
                                    </p:set>
                                    <p:animEffect filter="fade" transition="in">
                                      <p:cBhvr>
                                        <p:cTn dur="500"/>
                                        <p:tgtEl>
                                          <p:spTgt spid="258">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6"/>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268" name="Google Shape;268;p16"/>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rgbClr val="0C0C0C"/>
                </a:solidFill>
                <a:latin typeface="Trebuchet MS"/>
                <a:ea typeface="Trebuchet MS"/>
                <a:cs typeface="Trebuchet MS"/>
                <a:sym typeface="Trebuchet MS"/>
              </a:rPr>
              <a:t>Panel Building in Shop</a:t>
            </a:r>
            <a:endParaRPr sz="32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3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8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8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269" name="Google Shape;269;p16"/>
          <p:cNvPicPr preferRelativeResize="0"/>
          <p:nvPr/>
        </p:nvPicPr>
        <p:blipFill rotWithShape="1">
          <a:blip r:embed="rId3">
            <a:alphaModFix/>
          </a:blip>
          <a:srcRect b="0" l="0" r="0" t="0"/>
          <a:stretch/>
        </p:blipFill>
        <p:spPr>
          <a:xfrm>
            <a:off x="2888975" y="777081"/>
            <a:ext cx="3604592" cy="5191920"/>
          </a:xfrm>
          <a:prstGeom prst="rect">
            <a:avLst/>
          </a:prstGeom>
          <a:noFill/>
          <a:ln>
            <a:noFill/>
          </a:ln>
        </p:spPr>
      </p:pic>
      <p:pic>
        <p:nvPicPr>
          <p:cNvPr id="270" name="Google Shape;270;p16"/>
          <p:cNvPicPr preferRelativeResize="0"/>
          <p:nvPr/>
        </p:nvPicPr>
        <p:blipFill rotWithShape="1">
          <a:blip r:embed="rId4">
            <a:alphaModFix/>
          </a:blip>
          <a:srcRect b="0" l="0" r="0" t="0"/>
          <a:stretch/>
        </p:blipFill>
        <p:spPr>
          <a:xfrm>
            <a:off x="6847702" y="777080"/>
            <a:ext cx="4736163" cy="3565278"/>
          </a:xfrm>
          <a:prstGeom prst="rect">
            <a:avLst/>
          </a:prstGeom>
          <a:noFill/>
          <a:ln>
            <a:noFill/>
          </a:ln>
        </p:spPr>
      </p:pic>
      <p:sp>
        <p:nvSpPr>
          <p:cNvPr id="271" name="Google Shape;271;p16"/>
          <p:cNvSpPr/>
          <p:nvPr/>
        </p:nvSpPr>
        <p:spPr>
          <a:xfrm>
            <a:off x="6847702" y="4332401"/>
            <a:ext cx="4736163" cy="666198"/>
          </a:xfrm>
          <a:prstGeom prst="rect">
            <a:avLst/>
          </a:prstGeom>
          <a:solidFill>
            <a:srgbClr val="B2DD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Arial Black"/>
                <a:ea typeface="Arial Black"/>
                <a:cs typeface="Arial Black"/>
                <a:sym typeface="Arial Black"/>
              </a:rPr>
              <a:t>Boiler Control System designing &amp; Programming</a:t>
            </a:r>
            <a:endParaRPr sz="1400">
              <a:solidFill>
                <a:schemeClr val="dk1"/>
              </a:solidFill>
              <a:latin typeface="Calibri"/>
              <a:ea typeface="Calibri"/>
              <a:cs typeface="Calibri"/>
              <a:sym typeface="Calibri"/>
            </a:endParaRPr>
          </a:p>
        </p:txBody>
      </p:sp>
      <p:sp>
        <p:nvSpPr>
          <p:cNvPr id="272" name="Google Shape;272;p16"/>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7">
                                            <p:txEl>
                                              <p:pRg end="0" st="0"/>
                                            </p:txEl>
                                          </p:spTgt>
                                        </p:tgtEl>
                                        <p:attrNameLst>
                                          <p:attrName>style.visibility</p:attrName>
                                        </p:attrNameLst>
                                      </p:cBhvr>
                                      <p:to>
                                        <p:strVal val="visible"/>
                                      </p:to>
                                    </p:set>
                                    <p:animEffect filter="fade" transition="in">
                                      <p:cBhvr>
                                        <p:cTn dur="500"/>
                                        <p:tgtEl>
                                          <p:spTgt spid="267">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7"/>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278" name="Google Shape;278;p17"/>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rgbClr val="0C0C0C"/>
                </a:solidFill>
                <a:latin typeface="Trebuchet MS"/>
                <a:ea typeface="Trebuchet MS"/>
                <a:cs typeface="Trebuchet MS"/>
                <a:sym typeface="Trebuchet MS"/>
              </a:rPr>
              <a:t>Panel Building in Shop</a:t>
            </a:r>
            <a:endParaRPr sz="32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3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8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8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279" name="Google Shape;279;p17"/>
          <p:cNvPicPr preferRelativeResize="0"/>
          <p:nvPr/>
        </p:nvPicPr>
        <p:blipFill rotWithShape="1">
          <a:blip r:embed="rId3">
            <a:alphaModFix/>
          </a:blip>
          <a:srcRect b="0" l="0" r="0" t="0"/>
          <a:stretch/>
        </p:blipFill>
        <p:spPr>
          <a:xfrm>
            <a:off x="2701344" y="798041"/>
            <a:ext cx="4175263" cy="5567017"/>
          </a:xfrm>
          <a:prstGeom prst="rect">
            <a:avLst/>
          </a:prstGeom>
          <a:noFill/>
          <a:ln>
            <a:noFill/>
          </a:ln>
        </p:spPr>
      </p:pic>
      <p:pic>
        <p:nvPicPr>
          <p:cNvPr id="280" name="Google Shape;280;p17"/>
          <p:cNvPicPr preferRelativeResize="0"/>
          <p:nvPr/>
        </p:nvPicPr>
        <p:blipFill rotWithShape="1">
          <a:blip r:embed="rId4">
            <a:alphaModFix/>
          </a:blip>
          <a:srcRect b="0" l="0" r="0" t="0"/>
          <a:stretch/>
        </p:blipFill>
        <p:spPr>
          <a:xfrm>
            <a:off x="7433558" y="777080"/>
            <a:ext cx="4175263" cy="5570711"/>
          </a:xfrm>
          <a:prstGeom prst="rect">
            <a:avLst/>
          </a:prstGeom>
          <a:noFill/>
          <a:ln>
            <a:noFill/>
          </a:ln>
        </p:spPr>
      </p:pic>
      <p:sp>
        <p:nvSpPr>
          <p:cNvPr id="281" name="Google Shape;281;p17"/>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7">
                                            <p:txEl>
                                              <p:pRg end="0" st="0"/>
                                            </p:txEl>
                                          </p:spTgt>
                                        </p:tgtEl>
                                        <p:attrNameLst>
                                          <p:attrName>style.visibility</p:attrName>
                                        </p:attrNameLst>
                                      </p:cBhvr>
                                      <p:to>
                                        <p:strVal val="visible"/>
                                      </p:to>
                                    </p:set>
                                    <p:animEffect filter="fade" transition="in">
                                      <p:cBhvr>
                                        <p:cTn dur="500"/>
                                        <p:tgtEl>
                                          <p:spTgt spid="277">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8"/>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287" name="Google Shape;287;p18"/>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rgbClr val="0C0C0C"/>
                </a:solidFill>
                <a:latin typeface="Trebuchet MS"/>
                <a:ea typeface="Trebuchet MS"/>
                <a:cs typeface="Trebuchet MS"/>
                <a:sym typeface="Trebuchet MS"/>
              </a:rPr>
              <a:t>Panel Building in Shop</a:t>
            </a:r>
            <a:endParaRPr sz="32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3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8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8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288" name="Google Shape;288;p18"/>
          <p:cNvPicPr preferRelativeResize="0"/>
          <p:nvPr/>
        </p:nvPicPr>
        <p:blipFill rotWithShape="1">
          <a:blip r:embed="rId3">
            <a:alphaModFix/>
          </a:blip>
          <a:srcRect b="0" l="0" r="0" t="0"/>
          <a:stretch/>
        </p:blipFill>
        <p:spPr>
          <a:xfrm>
            <a:off x="2556841" y="771939"/>
            <a:ext cx="4042742" cy="5390322"/>
          </a:xfrm>
          <a:prstGeom prst="rect">
            <a:avLst/>
          </a:prstGeom>
          <a:noFill/>
          <a:ln>
            <a:noFill/>
          </a:ln>
        </p:spPr>
      </p:pic>
      <p:pic>
        <p:nvPicPr>
          <p:cNvPr id="289" name="Google Shape;289;p18"/>
          <p:cNvPicPr preferRelativeResize="0"/>
          <p:nvPr/>
        </p:nvPicPr>
        <p:blipFill rotWithShape="1">
          <a:blip r:embed="rId4">
            <a:alphaModFix/>
          </a:blip>
          <a:srcRect b="0" l="0" r="0" t="0"/>
          <a:stretch/>
        </p:blipFill>
        <p:spPr>
          <a:xfrm>
            <a:off x="6743824" y="771939"/>
            <a:ext cx="4042742" cy="5390322"/>
          </a:xfrm>
          <a:prstGeom prst="rect">
            <a:avLst/>
          </a:prstGeom>
          <a:noFill/>
          <a:ln>
            <a:noFill/>
          </a:ln>
        </p:spPr>
      </p:pic>
      <p:sp>
        <p:nvSpPr>
          <p:cNvPr id="290" name="Google Shape;290;p18"/>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6">
                                            <p:txEl>
                                              <p:pRg end="0" st="0"/>
                                            </p:txEl>
                                          </p:spTgt>
                                        </p:tgtEl>
                                        <p:attrNameLst>
                                          <p:attrName>style.visibility</p:attrName>
                                        </p:attrNameLst>
                                      </p:cBhvr>
                                      <p:to>
                                        <p:strVal val="visible"/>
                                      </p:to>
                                    </p:set>
                                    <p:animEffect filter="fade" transition="in">
                                      <p:cBhvr>
                                        <p:cTn dur="500"/>
                                        <p:tgtEl>
                                          <p:spTgt spid="286">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19"/>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296" name="Google Shape;296;p19"/>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800">
                <a:solidFill>
                  <a:srgbClr val="0C0C0C"/>
                </a:solidFill>
                <a:latin typeface="Trebuchet MS"/>
                <a:ea typeface="Trebuchet MS"/>
                <a:cs typeface="Trebuchet MS"/>
                <a:sym typeface="Trebuchet MS"/>
              </a:rPr>
              <a:t>Completed / Ongoing Projects – Electrical &amp; Automation </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297" name="Google Shape;297;p19"/>
          <p:cNvPicPr preferRelativeResize="0"/>
          <p:nvPr/>
        </p:nvPicPr>
        <p:blipFill rotWithShape="1">
          <a:blip r:embed="rId3">
            <a:alphaModFix/>
          </a:blip>
          <a:srcRect b="0" l="0" r="0" t="0"/>
          <a:stretch/>
        </p:blipFill>
        <p:spPr>
          <a:xfrm>
            <a:off x="2294572" y="866532"/>
            <a:ext cx="4426226" cy="5407991"/>
          </a:xfrm>
          <a:prstGeom prst="rect">
            <a:avLst/>
          </a:prstGeom>
          <a:noFill/>
          <a:ln>
            <a:noFill/>
          </a:ln>
        </p:spPr>
      </p:pic>
      <p:pic>
        <p:nvPicPr>
          <p:cNvPr id="298" name="Google Shape;298;p19"/>
          <p:cNvPicPr preferRelativeResize="0"/>
          <p:nvPr/>
        </p:nvPicPr>
        <p:blipFill rotWithShape="1">
          <a:blip r:embed="rId4">
            <a:alphaModFix/>
          </a:blip>
          <a:srcRect b="0" l="0" r="0" t="0"/>
          <a:stretch/>
        </p:blipFill>
        <p:spPr>
          <a:xfrm>
            <a:off x="7315201" y="866532"/>
            <a:ext cx="4190770" cy="5407991"/>
          </a:xfrm>
          <a:prstGeom prst="rect">
            <a:avLst/>
          </a:prstGeom>
          <a:noFill/>
          <a:ln>
            <a:noFill/>
          </a:ln>
        </p:spPr>
      </p:pic>
      <p:sp>
        <p:nvSpPr>
          <p:cNvPr id="299" name="Google Shape;299;p19"/>
          <p:cNvSpPr/>
          <p:nvPr/>
        </p:nvSpPr>
        <p:spPr>
          <a:xfrm>
            <a:off x="8642019" y="5804652"/>
            <a:ext cx="2863952" cy="469871"/>
          </a:xfrm>
          <a:prstGeom prst="rect">
            <a:avLst/>
          </a:prstGeom>
          <a:solidFill>
            <a:srgbClr val="B2DD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Arial Black"/>
                <a:ea typeface="Arial Black"/>
                <a:cs typeface="Arial Black"/>
                <a:sym typeface="Arial Black"/>
              </a:rPr>
              <a:t>Purifier Control system</a:t>
            </a:r>
            <a:endParaRPr sz="1400">
              <a:solidFill>
                <a:schemeClr val="dk1"/>
              </a:solidFill>
              <a:latin typeface="Calibri"/>
              <a:ea typeface="Calibri"/>
              <a:cs typeface="Calibri"/>
              <a:sym typeface="Calibri"/>
            </a:endParaRPr>
          </a:p>
        </p:txBody>
      </p:sp>
      <p:sp>
        <p:nvSpPr>
          <p:cNvPr id="300" name="Google Shape;300;p19"/>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5">
                                            <p:txEl>
                                              <p:pRg end="0" st="0"/>
                                            </p:txEl>
                                          </p:spTgt>
                                        </p:tgtEl>
                                        <p:attrNameLst>
                                          <p:attrName>style.visibility</p:attrName>
                                        </p:attrNameLst>
                                      </p:cBhvr>
                                      <p:to>
                                        <p:strVal val="visible"/>
                                      </p:to>
                                    </p:set>
                                    <p:animEffect filter="fade" transition="in">
                                      <p:cBhvr>
                                        <p:cTn dur="500"/>
                                        <p:tgtEl>
                                          <p:spTgt spid="295">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123" name="Google Shape;123;p2"/>
          <p:cNvSpPr/>
          <p:nvPr/>
        </p:nvSpPr>
        <p:spPr>
          <a:xfrm>
            <a:off x="1464734" y="261226"/>
            <a:ext cx="5461000" cy="5623107"/>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just">
              <a:lnSpc>
                <a:spcPct val="120000"/>
              </a:lnSpc>
              <a:spcBef>
                <a:spcPts val="0"/>
              </a:spcBef>
              <a:spcAft>
                <a:spcPts val="0"/>
              </a:spcAft>
              <a:buNone/>
            </a:pPr>
            <a:r>
              <a:rPr b="1" i="0" lang="en-US" sz="1400" u="none" cap="none" strike="noStrike">
                <a:solidFill>
                  <a:schemeClr val="dk1"/>
                </a:solidFill>
                <a:latin typeface="Times New Roman"/>
                <a:ea typeface="Times New Roman"/>
                <a:cs typeface="Times New Roman"/>
                <a:sym typeface="Times New Roman"/>
              </a:rPr>
              <a:t>Introduction</a:t>
            </a:r>
            <a:endParaRPr/>
          </a:p>
          <a:p>
            <a:pPr indent="0" lvl="0" marL="0" marR="0" rtl="0" algn="just">
              <a:lnSpc>
                <a:spcPct val="120000"/>
              </a:lnSpc>
              <a:spcBef>
                <a:spcPts val="0"/>
              </a:spcBef>
              <a:spcAft>
                <a:spcPts val="0"/>
              </a:spcAft>
              <a:buNone/>
            </a:pPr>
            <a:r>
              <a:t/>
            </a:r>
            <a:endParaRPr b="0" i="0" sz="1400" u="none" cap="none" strike="noStrike">
              <a:solidFill>
                <a:schemeClr val="dk1"/>
              </a:solidFill>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b="0" i="0" lang="en-US" sz="1400" u="none" cap="none" strike="noStrike">
                <a:solidFill>
                  <a:schemeClr val="dk1"/>
                </a:solidFill>
                <a:latin typeface="Times New Roman"/>
                <a:ea typeface="Times New Roman"/>
                <a:cs typeface="Times New Roman"/>
                <a:sym typeface="Times New Roman"/>
              </a:rPr>
              <a:t>SMEC Marine Solutions provides rapid –reaction service throughout anywhere on a 24x7 basis. SMEC engineers are specialist trained, with extensive knowledge and experience in their fields .skills are continually updated to keep pace with new technology.</a:t>
            </a:r>
            <a:endParaRPr/>
          </a:p>
          <a:p>
            <a:pPr indent="0" lvl="0" marL="0" marR="0" rtl="0" algn="just">
              <a:lnSpc>
                <a:spcPct val="120000"/>
              </a:lnSpc>
              <a:spcBef>
                <a:spcPts val="0"/>
              </a:spcBef>
              <a:spcAft>
                <a:spcPts val="0"/>
              </a:spcAft>
              <a:buNone/>
            </a:pPr>
            <a:r>
              <a:t/>
            </a:r>
            <a:endParaRPr b="0" i="0" sz="1400" u="none" cap="none" strike="noStrike">
              <a:solidFill>
                <a:schemeClr val="dk1"/>
              </a:solidFill>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b="0" i="0" lang="en-US" sz="1400" u="none" cap="none" strike="noStrike">
                <a:solidFill>
                  <a:schemeClr val="dk1"/>
                </a:solidFill>
                <a:latin typeface="Times New Roman"/>
                <a:ea typeface="Times New Roman"/>
                <a:cs typeface="Times New Roman"/>
                <a:sym typeface="Times New Roman"/>
              </a:rPr>
              <a:t>The overall aim of the RETROFIT project is to initiate a new impulse by anticipating on retrofitting as new practice in a ship life cycle, develop a design-for-retrofitting methodology and ship architecture based on modularization and standardization principles. For old-designed machines tools it is possible to increase safety, quality and efficiency, and decrease investments by a retrofit operation. It is essential to evaluate the ship life cycle performance and enable the monitoring and managing of the retrofitted ship's overall performance. SMEC caters refit shipyards and ship owners providing compatible replacement equipment in the form of retrofits and upgrades with minimal disruptions to existing. SMEC innovates methods and tools to control ship energy and emission performance: decision support systems for emission control and energy optimization over the entire service profile, monitoring and managing retrofitted technologies performance throughout the remaining life cycle.</a:t>
            </a:r>
            <a:endParaRPr b="1" i="0" sz="1400" u="none" cap="none" strike="noStrike">
              <a:solidFill>
                <a:schemeClr val="dk1"/>
              </a:solidFill>
              <a:latin typeface="Times New Roman"/>
              <a:ea typeface="Times New Roman"/>
              <a:cs typeface="Times New Roman"/>
              <a:sym typeface="Times New Roman"/>
            </a:endParaRPr>
          </a:p>
        </p:txBody>
      </p:sp>
      <p:sp>
        <p:nvSpPr>
          <p:cNvPr id="124" name="Google Shape;124;p2"/>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2">
                                            <p:txEl>
                                              <p:pRg end="0" st="0"/>
                                            </p:txEl>
                                          </p:spTgt>
                                        </p:tgtEl>
                                        <p:attrNameLst>
                                          <p:attrName>style.visibility</p:attrName>
                                        </p:attrNameLst>
                                      </p:cBhvr>
                                      <p:to>
                                        <p:strVal val="visible"/>
                                      </p:to>
                                    </p:set>
                                    <p:animEffect filter="fade" transition="in">
                                      <p:cBhvr>
                                        <p:cTn dur="500"/>
                                        <p:tgtEl>
                                          <p:spTgt spid="122">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0"/>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306" name="Google Shape;306;p20"/>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800">
                <a:solidFill>
                  <a:srgbClr val="0C0C0C"/>
                </a:solidFill>
                <a:latin typeface="Trebuchet MS"/>
                <a:ea typeface="Trebuchet MS"/>
                <a:cs typeface="Trebuchet MS"/>
                <a:sym typeface="Trebuchet MS"/>
              </a:rPr>
              <a:t>Completed / Ongoing Projects – Electrical &amp; Automation </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307" name="Google Shape;307;p20"/>
          <p:cNvPicPr preferRelativeResize="0"/>
          <p:nvPr/>
        </p:nvPicPr>
        <p:blipFill rotWithShape="1">
          <a:blip r:embed="rId3">
            <a:alphaModFix/>
          </a:blip>
          <a:srcRect b="0" l="0" r="0" t="0"/>
          <a:stretch/>
        </p:blipFill>
        <p:spPr>
          <a:xfrm>
            <a:off x="2412600" y="680831"/>
            <a:ext cx="4122254" cy="5496338"/>
          </a:xfrm>
          <a:prstGeom prst="rect">
            <a:avLst/>
          </a:prstGeom>
          <a:noFill/>
          <a:ln>
            <a:noFill/>
          </a:ln>
        </p:spPr>
      </p:pic>
      <p:pic>
        <p:nvPicPr>
          <p:cNvPr id="308" name="Google Shape;308;p20"/>
          <p:cNvPicPr preferRelativeResize="0"/>
          <p:nvPr/>
        </p:nvPicPr>
        <p:blipFill rotWithShape="1">
          <a:blip r:embed="rId4">
            <a:alphaModFix/>
          </a:blip>
          <a:srcRect b="0" l="0" r="0" t="0"/>
          <a:stretch/>
        </p:blipFill>
        <p:spPr>
          <a:xfrm>
            <a:off x="7112166" y="680832"/>
            <a:ext cx="4122254" cy="5496338"/>
          </a:xfrm>
          <a:prstGeom prst="rect">
            <a:avLst/>
          </a:prstGeom>
          <a:noFill/>
          <a:ln>
            <a:noFill/>
          </a:ln>
        </p:spPr>
      </p:pic>
      <p:sp>
        <p:nvSpPr>
          <p:cNvPr id="309" name="Google Shape;309;p20"/>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5">
                                            <p:txEl>
                                              <p:pRg end="0" st="0"/>
                                            </p:txEl>
                                          </p:spTgt>
                                        </p:tgtEl>
                                        <p:attrNameLst>
                                          <p:attrName>style.visibility</p:attrName>
                                        </p:attrNameLst>
                                      </p:cBhvr>
                                      <p:to>
                                        <p:strVal val="visible"/>
                                      </p:to>
                                    </p:set>
                                    <p:animEffect filter="fade" transition="in">
                                      <p:cBhvr>
                                        <p:cTn dur="500"/>
                                        <p:tgtEl>
                                          <p:spTgt spid="305">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21"/>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315" name="Google Shape;315;p21"/>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800">
                <a:solidFill>
                  <a:srgbClr val="0C0C0C"/>
                </a:solidFill>
                <a:latin typeface="Trebuchet MS"/>
                <a:ea typeface="Trebuchet MS"/>
                <a:cs typeface="Trebuchet MS"/>
                <a:sym typeface="Trebuchet MS"/>
              </a:rPr>
              <a:t>Completed / Ongoing Projects – Electrical &amp; Automation </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316" name="Google Shape;316;p21"/>
          <p:cNvPicPr preferRelativeResize="0"/>
          <p:nvPr/>
        </p:nvPicPr>
        <p:blipFill rotWithShape="1">
          <a:blip r:embed="rId3">
            <a:alphaModFix/>
          </a:blip>
          <a:srcRect b="0" l="0" r="0" t="0"/>
          <a:stretch/>
        </p:blipFill>
        <p:spPr>
          <a:xfrm>
            <a:off x="2412600" y="611006"/>
            <a:ext cx="8666217" cy="5701115"/>
          </a:xfrm>
          <a:prstGeom prst="rect">
            <a:avLst/>
          </a:prstGeom>
          <a:noFill/>
          <a:ln>
            <a:noFill/>
          </a:ln>
        </p:spPr>
      </p:pic>
      <p:sp>
        <p:nvSpPr>
          <p:cNvPr id="317" name="Google Shape;317;p21"/>
          <p:cNvSpPr/>
          <p:nvPr/>
        </p:nvSpPr>
        <p:spPr>
          <a:xfrm>
            <a:off x="4993396" y="5586444"/>
            <a:ext cx="3504623" cy="725677"/>
          </a:xfrm>
          <a:prstGeom prst="rect">
            <a:avLst/>
          </a:prstGeom>
          <a:solidFill>
            <a:srgbClr val="B2DD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Arial Black"/>
                <a:ea typeface="Arial Black"/>
                <a:cs typeface="Arial Black"/>
                <a:sym typeface="Arial Black"/>
              </a:rPr>
              <a:t>Boiler Control system</a:t>
            </a:r>
            <a:endParaRPr sz="1400">
              <a:solidFill>
                <a:schemeClr val="dk1"/>
              </a:solidFill>
              <a:latin typeface="Calibri"/>
              <a:ea typeface="Calibri"/>
              <a:cs typeface="Calibri"/>
              <a:sym typeface="Calibri"/>
            </a:endParaRPr>
          </a:p>
        </p:txBody>
      </p:sp>
      <p:sp>
        <p:nvSpPr>
          <p:cNvPr id="318" name="Google Shape;318;p21"/>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4">
                                            <p:txEl>
                                              <p:pRg end="0" st="0"/>
                                            </p:txEl>
                                          </p:spTgt>
                                        </p:tgtEl>
                                        <p:attrNameLst>
                                          <p:attrName>style.visibility</p:attrName>
                                        </p:attrNameLst>
                                      </p:cBhvr>
                                      <p:to>
                                        <p:strVal val="visible"/>
                                      </p:to>
                                    </p:set>
                                    <p:animEffect filter="fade" transition="in">
                                      <p:cBhvr>
                                        <p:cTn dur="500"/>
                                        <p:tgtEl>
                                          <p:spTgt spid="314">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22"/>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324" name="Google Shape;324;p22"/>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800">
                <a:solidFill>
                  <a:srgbClr val="0C0C0C"/>
                </a:solidFill>
                <a:latin typeface="Trebuchet MS"/>
                <a:ea typeface="Trebuchet MS"/>
                <a:cs typeface="Trebuchet MS"/>
                <a:sym typeface="Trebuchet MS"/>
              </a:rPr>
              <a:t>Completed / Ongoing Projects – Electrical &amp; Automation </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325" name="Google Shape;325;p22"/>
          <p:cNvPicPr preferRelativeResize="0"/>
          <p:nvPr/>
        </p:nvPicPr>
        <p:blipFill rotWithShape="1">
          <a:blip r:embed="rId3">
            <a:alphaModFix/>
          </a:blip>
          <a:srcRect b="0" l="0" r="0" t="0"/>
          <a:stretch/>
        </p:blipFill>
        <p:spPr>
          <a:xfrm>
            <a:off x="2294573" y="661848"/>
            <a:ext cx="6239828" cy="5484952"/>
          </a:xfrm>
          <a:prstGeom prst="rect">
            <a:avLst/>
          </a:prstGeom>
          <a:noFill/>
          <a:ln>
            <a:noFill/>
          </a:ln>
        </p:spPr>
      </p:pic>
      <p:sp>
        <p:nvSpPr>
          <p:cNvPr id="326" name="Google Shape;326;p22"/>
          <p:cNvSpPr/>
          <p:nvPr/>
        </p:nvSpPr>
        <p:spPr>
          <a:xfrm>
            <a:off x="7697849" y="5495015"/>
            <a:ext cx="3504623" cy="725677"/>
          </a:xfrm>
          <a:prstGeom prst="rect">
            <a:avLst/>
          </a:prstGeom>
          <a:solidFill>
            <a:srgbClr val="B2DD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Arial Black"/>
                <a:ea typeface="Arial Black"/>
                <a:cs typeface="Arial Black"/>
                <a:sym typeface="Arial Black"/>
              </a:rPr>
              <a:t>Boiler Control system</a:t>
            </a:r>
            <a:endParaRPr sz="1400">
              <a:solidFill>
                <a:schemeClr val="dk1"/>
              </a:solidFill>
              <a:latin typeface="Calibri"/>
              <a:ea typeface="Calibri"/>
              <a:cs typeface="Calibri"/>
              <a:sym typeface="Calibri"/>
            </a:endParaRPr>
          </a:p>
        </p:txBody>
      </p:sp>
      <p:sp>
        <p:nvSpPr>
          <p:cNvPr id="327" name="Google Shape;327;p22"/>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3">
                                            <p:txEl>
                                              <p:pRg end="0" st="0"/>
                                            </p:txEl>
                                          </p:spTgt>
                                        </p:tgtEl>
                                        <p:attrNameLst>
                                          <p:attrName>style.visibility</p:attrName>
                                        </p:attrNameLst>
                                      </p:cBhvr>
                                      <p:to>
                                        <p:strVal val="visible"/>
                                      </p:to>
                                    </p:set>
                                    <p:animEffect filter="fade" transition="in">
                                      <p:cBhvr>
                                        <p:cTn dur="500"/>
                                        <p:tgtEl>
                                          <p:spTgt spid="323">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3"/>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333" name="Google Shape;333;p23"/>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800">
                <a:solidFill>
                  <a:srgbClr val="0C0C0C"/>
                </a:solidFill>
                <a:latin typeface="Trebuchet MS"/>
                <a:ea typeface="Trebuchet MS"/>
                <a:cs typeface="Trebuchet MS"/>
                <a:sym typeface="Trebuchet MS"/>
              </a:rPr>
              <a:t>Completed / Ongoing Projects – Electrical &amp; Automation </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23"/>
          <p:cNvSpPr/>
          <p:nvPr/>
        </p:nvSpPr>
        <p:spPr>
          <a:xfrm>
            <a:off x="4535290" y="5081098"/>
            <a:ext cx="3504623" cy="725677"/>
          </a:xfrm>
          <a:prstGeom prst="rect">
            <a:avLst/>
          </a:prstGeom>
          <a:solidFill>
            <a:srgbClr val="B2DD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Arial Black"/>
                <a:ea typeface="Arial Black"/>
                <a:cs typeface="Arial Black"/>
                <a:sym typeface="Arial Black"/>
              </a:rPr>
              <a:t>Purifier Control system</a:t>
            </a:r>
            <a:endParaRPr sz="1400">
              <a:solidFill>
                <a:schemeClr val="dk1"/>
              </a:solidFill>
              <a:latin typeface="Calibri"/>
              <a:ea typeface="Calibri"/>
              <a:cs typeface="Calibri"/>
              <a:sym typeface="Calibri"/>
            </a:endParaRPr>
          </a:p>
        </p:txBody>
      </p:sp>
      <p:pic>
        <p:nvPicPr>
          <p:cNvPr id="335" name="Google Shape;335;p23"/>
          <p:cNvPicPr preferRelativeResize="0"/>
          <p:nvPr/>
        </p:nvPicPr>
        <p:blipFill rotWithShape="1">
          <a:blip r:embed="rId3">
            <a:alphaModFix/>
          </a:blip>
          <a:srcRect b="0" l="0" r="0" t="0"/>
          <a:stretch/>
        </p:blipFill>
        <p:spPr>
          <a:xfrm>
            <a:off x="2255782" y="742999"/>
            <a:ext cx="5784131" cy="4338099"/>
          </a:xfrm>
          <a:prstGeom prst="rect">
            <a:avLst/>
          </a:prstGeom>
          <a:noFill/>
          <a:ln>
            <a:noFill/>
          </a:ln>
        </p:spPr>
      </p:pic>
      <p:pic>
        <p:nvPicPr>
          <p:cNvPr id="336" name="Google Shape;336;p23"/>
          <p:cNvPicPr preferRelativeResize="0"/>
          <p:nvPr/>
        </p:nvPicPr>
        <p:blipFill rotWithShape="1">
          <a:blip r:embed="rId4">
            <a:alphaModFix/>
          </a:blip>
          <a:srcRect b="0" l="0" r="0" t="0"/>
          <a:stretch/>
        </p:blipFill>
        <p:spPr>
          <a:xfrm>
            <a:off x="8048335" y="737825"/>
            <a:ext cx="3698185" cy="5068950"/>
          </a:xfrm>
          <a:prstGeom prst="rect">
            <a:avLst/>
          </a:prstGeom>
          <a:noFill/>
          <a:ln>
            <a:noFill/>
          </a:ln>
        </p:spPr>
      </p:pic>
      <p:sp>
        <p:nvSpPr>
          <p:cNvPr id="337" name="Google Shape;337;p23"/>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2">
                                            <p:txEl>
                                              <p:pRg end="0" st="0"/>
                                            </p:txEl>
                                          </p:spTgt>
                                        </p:tgtEl>
                                        <p:attrNameLst>
                                          <p:attrName>style.visibility</p:attrName>
                                        </p:attrNameLst>
                                      </p:cBhvr>
                                      <p:to>
                                        <p:strVal val="visible"/>
                                      </p:to>
                                    </p:set>
                                    <p:animEffect filter="fade" transition="in">
                                      <p:cBhvr>
                                        <p:cTn dur="500"/>
                                        <p:tgtEl>
                                          <p:spTgt spid="332">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4"/>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343" name="Google Shape;343;p24"/>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800">
                <a:solidFill>
                  <a:srgbClr val="0C0C0C"/>
                </a:solidFill>
                <a:latin typeface="Trebuchet MS"/>
                <a:ea typeface="Trebuchet MS"/>
                <a:cs typeface="Trebuchet MS"/>
                <a:sym typeface="Trebuchet MS"/>
              </a:rPr>
              <a:t>Completed / Ongoing Projects – Electrical &amp; Automation </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344" name="Google Shape;344;p24"/>
          <p:cNvPicPr preferRelativeResize="0"/>
          <p:nvPr/>
        </p:nvPicPr>
        <p:blipFill rotWithShape="1">
          <a:blip r:embed="rId3">
            <a:alphaModFix/>
          </a:blip>
          <a:srcRect b="0" l="0" r="0" t="0"/>
          <a:stretch/>
        </p:blipFill>
        <p:spPr>
          <a:xfrm>
            <a:off x="519112" y="62705"/>
            <a:ext cx="1476375" cy="1428750"/>
          </a:xfrm>
          <a:prstGeom prst="rect">
            <a:avLst/>
          </a:prstGeom>
          <a:noFill/>
          <a:ln>
            <a:noFill/>
          </a:ln>
        </p:spPr>
      </p:pic>
      <p:pic>
        <p:nvPicPr>
          <p:cNvPr id="345" name="Google Shape;345;p24"/>
          <p:cNvPicPr preferRelativeResize="0"/>
          <p:nvPr/>
        </p:nvPicPr>
        <p:blipFill rotWithShape="1">
          <a:blip r:embed="rId4">
            <a:alphaModFix/>
          </a:blip>
          <a:srcRect b="0" l="0" r="0" t="0"/>
          <a:stretch/>
        </p:blipFill>
        <p:spPr>
          <a:xfrm>
            <a:off x="2428137" y="681324"/>
            <a:ext cx="3504624" cy="4672832"/>
          </a:xfrm>
          <a:prstGeom prst="rect">
            <a:avLst/>
          </a:prstGeom>
          <a:noFill/>
          <a:ln>
            <a:noFill/>
          </a:ln>
        </p:spPr>
      </p:pic>
      <p:pic>
        <p:nvPicPr>
          <p:cNvPr id="346" name="Google Shape;346;p24"/>
          <p:cNvPicPr preferRelativeResize="0"/>
          <p:nvPr/>
        </p:nvPicPr>
        <p:blipFill rotWithShape="1">
          <a:blip r:embed="rId5">
            <a:alphaModFix/>
          </a:blip>
          <a:srcRect b="0" l="0" r="0" t="0"/>
          <a:stretch/>
        </p:blipFill>
        <p:spPr>
          <a:xfrm>
            <a:off x="5941117" y="681324"/>
            <a:ext cx="5592417" cy="4194313"/>
          </a:xfrm>
          <a:prstGeom prst="rect">
            <a:avLst/>
          </a:prstGeom>
          <a:noFill/>
          <a:ln>
            <a:noFill/>
          </a:ln>
        </p:spPr>
      </p:pic>
      <p:sp>
        <p:nvSpPr>
          <p:cNvPr id="347" name="Google Shape;347;p24"/>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2">
                                            <p:txEl>
                                              <p:pRg end="0" st="0"/>
                                            </p:txEl>
                                          </p:spTgt>
                                        </p:tgtEl>
                                        <p:attrNameLst>
                                          <p:attrName>style.visibility</p:attrName>
                                        </p:attrNameLst>
                                      </p:cBhvr>
                                      <p:to>
                                        <p:strVal val="visible"/>
                                      </p:to>
                                    </p:set>
                                    <p:animEffect filter="fade" transition="in">
                                      <p:cBhvr>
                                        <p:cTn dur="500"/>
                                        <p:tgtEl>
                                          <p:spTgt spid="342">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5"/>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353" name="Google Shape;353;p25"/>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800">
                <a:solidFill>
                  <a:srgbClr val="0C0C0C"/>
                </a:solidFill>
                <a:latin typeface="Trebuchet MS"/>
                <a:ea typeface="Trebuchet MS"/>
                <a:cs typeface="Trebuchet MS"/>
                <a:sym typeface="Trebuchet MS"/>
              </a:rPr>
              <a:t>Completed / Ongoing Projects – Electrical &amp; Automation </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354" name="Google Shape;354;p25"/>
          <p:cNvPicPr preferRelativeResize="0"/>
          <p:nvPr/>
        </p:nvPicPr>
        <p:blipFill rotWithShape="1">
          <a:blip r:embed="rId3">
            <a:alphaModFix/>
          </a:blip>
          <a:srcRect b="0" l="0" r="0" t="0"/>
          <a:stretch/>
        </p:blipFill>
        <p:spPr>
          <a:xfrm>
            <a:off x="2062163" y="652462"/>
            <a:ext cx="4736202" cy="3259983"/>
          </a:xfrm>
          <a:prstGeom prst="rect">
            <a:avLst/>
          </a:prstGeom>
          <a:noFill/>
          <a:ln>
            <a:noFill/>
          </a:ln>
        </p:spPr>
      </p:pic>
      <p:pic>
        <p:nvPicPr>
          <p:cNvPr id="355" name="Google Shape;355;p25"/>
          <p:cNvPicPr preferRelativeResize="0"/>
          <p:nvPr/>
        </p:nvPicPr>
        <p:blipFill rotWithShape="1">
          <a:blip r:embed="rId4">
            <a:alphaModFix/>
          </a:blip>
          <a:srcRect b="0" l="0" r="0" t="0"/>
          <a:stretch/>
        </p:blipFill>
        <p:spPr>
          <a:xfrm>
            <a:off x="6488348" y="2759794"/>
            <a:ext cx="5449652" cy="3445744"/>
          </a:xfrm>
          <a:prstGeom prst="rect">
            <a:avLst/>
          </a:prstGeom>
          <a:noFill/>
          <a:ln>
            <a:noFill/>
          </a:ln>
        </p:spPr>
      </p:pic>
      <p:sp>
        <p:nvSpPr>
          <p:cNvPr id="356" name="Google Shape;356;p25"/>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2">
                                            <p:txEl>
                                              <p:pRg end="0" st="0"/>
                                            </p:txEl>
                                          </p:spTgt>
                                        </p:tgtEl>
                                        <p:attrNameLst>
                                          <p:attrName>style.visibility</p:attrName>
                                        </p:attrNameLst>
                                      </p:cBhvr>
                                      <p:to>
                                        <p:strVal val="visible"/>
                                      </p:to>
                                    </p:set>
                                    <p:animEffect filter="fade" transition="in">
                                      <p:cBhvr>
                                        <p:cTn dur="500"/>
                                        <p:tgtEl>
                                          <p:spTgt spid="352">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6"/>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362" name="Google Shape;362;p26"/>
          <p:cNvSpPr txBox="1"/>
          <p:nvPr/>
        </p:nvSpPr>
        <p:spPr>
          <a:xfrm>
            <a:off x="2730521" y="825500"/>
            <a:ext cx="8889558" cy="1569660"/>
          </a:xfrm>
          <a:prstGeom prst="rect">
            <a:avLst/>
          </a:prstGeom>
          <a:noFill/>
          <a:ln>
            <a:noFill/>
          </a:ln>
        </p:spPr>
        <p:txBody>
          <a:bodyPr anchorCtr="0" anchor="t" bIns="45700" lIns="91425" spcFirstLastPara="1" rIns="91425" wrap="square" tIns="45700">
            <a:spAutoFit/>
          </a:bodyPr>
          <a:lstStyle/>
          <a:p>
            <a:pPr indent="0" lvl="0" marL="12700" marR="5080" rtl="0" algn="l">
              <a:spcBef>
                <a:spcPts val="0"/>
              </a:spcBef>
              <a:spcAft>
                <a:spcPts val="0"/>
              </a:spcAft>
              <a:buNone/>
            </a:pPr>
            <a:r>
              <a:rPr lang="en-US" sz="1800">
                <a:solidFill>
                  <a:schemeClr val="dk1"/>
                </a:solidFill>
                <a:latin typeface="Times New Roman"/>
                <a:ea typeface="Times New Roman"/>
                <a:cs typeface="Times New Roman"/>
                <a:sym typeface="Times New Roman"/>
              </a:rPr>
              <a:t>SMEC is here to provide all Electrical &amp; Automation solution which complies all your requirements. Which provides services / upgradation of system / New SMEC system as an OEM.</a:t>
            </a:r>
            <a:endParaRPr/>
          </a:p>
          <a:p>
            <a:pPr indent="0" lvl="0" marL="0" marR="0" rtl="0" algn="l">
              <a:lnSpc>
                <a:spcPct val="150000"/>
              </a:lnSpc>
              <a:spcBef>
                <a:spcPts val="0"/>
              </a:spcBef>
              <a:spcAft>
                <a:spcPts val="0"/>
              </a:spcAft>
              <a:buNone/>
            </a:pPr>
            <a:r>
              <a:rPr lang="en-US" sz="1600">
                <a:solidFill>
                  <a:schemeClr val="dk1"/>
                </a:solidFill>
                <a:latin typeface="Calibri"/>
                <a:ea typeface="Calibri"/>
                <a:cs typeface="Calibri"/>
                <a:sym typeface="Calibri"/>
              </a:rPr>
              <a:t>Systems as below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26"/>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800">
                <a:solidFill>
                  <a:srgbClr val="0C0C0C"/>
                </a:solidFill>
                <a:latin typeface="Trebuchet MS"/>
                <a:ea typeface="Trebuchet MS"/>
                <a:cs typeface="Trebuchet MS"/>
                <a:sym typeface="Trebuchet MS"/>
              </a:rPr>
              <a:t>Completed / Ongoing Projects – Electrical &amp; Automation </a:t>
            </a:r>
            <a:endParaRPr sz="28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p:txBody>
      </p:sp>
      <p:sp>
        <p:nvSpPr>
          <p:cNvPr id="364" name="Google Shape;364;p26"/>
          <p:cNvSpPr txBox="1"/>
          <p:nvPr/>
        </p:nvSpPr>
        <p:spPr>
          <a:xfrm>
            <a:off x="2677777" y="2008975"/>
            <a:ext cx="3998073" cy="4247317"/>
          </a:xfrm>
          <a:prstGeom prst="rect">
            <a:avLst/>
          </a:prstGeom>
          <a:noFill/>
          <a:ln>
            <a:noFill/>
          </a:ln>
        </p:spPr>
        <p:txBody>
          <a:bodyPr anchorCtr="0" anchor="t" bIns="45700" lIns="91425" spcFirstLastPara="1" rIns="91425" wrap="square" tIns="45700">
            <a:spAutoFit/>
          </a:bodyPr>
          <a:lstStyle/>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Cargo control console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Integrated Alarm Monitoring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 Starter panels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Power management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Boiler control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 IG O2 Analyzer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 Engine control console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 Tank gauging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Incinerator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Main Switchboard/Starter panel </a:t>
            </a:r>
            <a:endParaRPr sz="1800">
              <a:solidFill>
                <a:schemeClr val="dk1"/>
              </a:solidFill>
              <a:latin typeface="Calibri"/>
              <a:ea typeface="Calibri"/>
              <a:cs typeface="Calibri"/>
              <a:sym typeface="Calibri"/>
            </a:endParaRPr>
          </a:p>
        </p:txBody>
      </p:sp>
      <p:sp>
        <p:nvSpPr>
          <p:cNvPr id="365" name="Google Shape;365;p26"/>
          <p:cNvSpPr txBox="1"/>
          <p:nvPr/>
        </p:nvSpPr>
        <p:spPr>
          <a:xfrm>
            <a:off x="7175300" y="2008975"/>
            <a:ext cx="4114800" cy="3693319"/>
          </a:xfrm>
          <a:prstGeom prst="rect">
            <a:avLst/>
          </a:prstGeom>
          <a:noFill/>
          <a:ln>
            <a:noFill/>
          </a:ln>
        </p:spPr>
        <p:txBody>
          <a:bodyPr anchorCtr="0" anchor="t" bIns="45700" lIns="91425" spcFirstLastPara="1" rIns="91425" wrap="square" tIns="45700">
            <a:spAutoFit/>
          </a:bodyPr>
          <a:lstStyle/>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Tank level system</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Fire alarm system</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Emergency Switchboard</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Inert gas control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Tank Overfill alarm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Engine Data Acquisition system</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Battery charging and Discharging Panel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Ballast pump control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6" name="Google Shape;366;p26"/>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1">
                                            <p:txEl>
                                              <p:pRg end="0" st="0"/>
                                            </p:txEl>
                                          </p:spTgt>
                                        </p:tgtEl>
                                        <p:attrNameLst>
                                          <p:attrName>style.visibility</p:attrName>
                                        </p:attrNameLst>
                                      </p:cBhvr>
                                      <p:to>
                                        <p:strVal val="visible"/>
                                      </p:to>
                                    </p:set>
                                    <p:animEffect filter="fade" transition="in">
                                      <p:cBhvr>
                                        <p:cTn dur="500"/>
                                        <p:tgtEl>
                                          <p:spTgt spid="361">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7"/>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372" name="Google Shape;372;p27"/>
          <p:cNvSpPr txBox="1"/>
          <p:nvPr/>
        </p:nvSpPr>
        <p:spPr>
          <a:xfrm>
            <a:off x="2476005" y="197190"/>
            <a:ext cx="4787900" cy="5078313"/>
          </a:xfrm>
          <a:prstGeom prst="rect">
            <a:avLst/>
          </a:prstGeom>
          <a:noFill/>
          <a:ln>
            <a:noFill/>
          </a:ln>
        </p:spPr>
        <p:txBody>
          <a:bodyPr anchorCtr="0" anchor="t" bIns="45700" lIns="91425" spcFirstLastPara="1" rIns="91425" wrap="square" tIns="45700">
            <a:spAutoFit/>
          </a:bodyPr>
          <a:lstStyle/>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Overhauling of M/E Pneumatic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M/E Alarm control system</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Engine order Telegraph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Purifier Control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Aux. Generators control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Bow Thruster Control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Steering gear control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Hydraulic valve control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water ingress Alarm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Feeder panel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Complete Electrical package &amp; Commissioning of BWTS including controls &amp; Integration</a:t>
            </a:r>
            <a:endParaRPr/>
          </a:p>
        </p:txBody>
      </p:sp>
      <p:sp>
        <p:nvSpPr>
          <p:cNvPr id="373" name="Google Shape;373;p27"/>
          <p:cNvSpPr txBox="1"/>
          <p:nvPr/>
        </p:nvSpPr>
        <p:spPr>
          <a:xfrm>
            <a:off x="7607300" y="200195"/>
            <a:ext cx="4584700" cy="6601807"/>
          </a:xfrm>
          <a:prstGeom prst="rect">
            <a:avLst/>
          </a:prstGeom>
          <a:noFill/>
          <a:ln>
            <a:noFill/>
          </a:ln>
        </p:spPr>
        <p:txBody>
          <a:bodyPr anchorCtr="0" anchor="t" bIns="45700" lIns="91425" spcFirstLastPara="1" rIns="91425" wrap="square" tIns="45700">
            <a:spAutoFit/>
          </a:bodyPr>
          <a:lstStyle/>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Ballast pump control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Generator control panel</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Navigation light control panel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Wind monitoring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pressure monitoring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Fuel Efficiency / Energy saving and live monitoring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Fast fuel change over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Winch system</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Window wiper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Lub oil temp control &amp; Monitoring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Salinity Monitoring System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Main Engine Governor Control panel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Local control cabinet                                                 </a:t>
            </a:r>
            <a:endParaRPr/>
          </a:p>
          <a:p>
            <a:pPr indent="-171450" lvl="0" marL="171450" marR="0" rtl="0" algn="l">
              <a:lnSpc>
                <a:spcPct val="15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Battery charger</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27"/>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1">
                                            <p:txEl>
                                              <p:pRg end="0" st="0"/>
                                            </p:txEl>
                                          </p:spTgt>
                                        </p:tgtEl>
                                        <p:attrNameLst>
                                          <p:attrName>style.visibility</p:attrName>
                                        </p:attrNameLst>
                                      </p:cBhvr>
                                      <p:to>
                                        <p:strVal val="visible"/>
                                      </p:to>
                                    </p:set>
                                    <p:animEffect filter="fade" transition="in">
                                      <p:cBhvr>
                                        <p:cTn dur="500"/>
                                        <p:tgtEl>
                                          <p:spTgt spid="37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8"/>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380" name="Google Shape;380;p28"/>
          <p:cNvSpPr/>
          <p:nvPr/>
        </p:nvSpPr>
        <p:spPr>
          <a:xfrm>
            <a:off x="4460323" y="611866"/>
            <a:ext cx="4123371"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2800">
                <a:solidFill>
                  <a:srgbClr val="0C0C0C"/>
                </a:solidFill>
                <a:latin typeface="Trebuchet MS"/>
                <a:ea typeface="Trebuchet MS"/>
                <a:cs typeface="Trebuchet MS"/>
                <a:sym typeface="Trebuchet MS"/>
              </a:rPr>
              <a:t>Boiler Control Systems</a:t>
            </a:r>
            <a:endParaRPr sz="2800">
              <a:solidFill>
                <a:srgbClr val="0C0C0C"/>
              </a:solidFill>
              <a:latin typeface="Calibri"/>
              <a:ea typeface="Calibri"/>
              <a:cs typeface="Calibri"/>
              <a:sym typeface="Calibri"/>
            </a:endParaRPr>
          </a:p>
          <a:p>
            <a:pPr indent="0" lvl="0" marL="0" marR="0" rtl="0" algn="l">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381" name="Google Shape;381;p28"/>
          <p:cNvPicPr preferRelativeResize="0"/>
          <p:nvPr/>
        </p:nvPicPr>
        <p:blipFill rotWithShape="1">
          <a:blip r:embed="rId3">
            <a:alphaModFix/>
          </a:blip>
          <a:srcRect b="0" l="0" r="0" t="0"/>
          <a:stretch/>
        </p:blipFill>
        <p:spPr>
          <a:xfrm>
            <a:off x="4460323" y="1233446"/>
            <a:ext cx="7359762" cy="4415956"/>
          </a:xfrm>
          <a:prstGeom prst="rect">
            <a:avLst/>
          </a:prstGeom>
          <a:noFill/>
          <a:ln>
            <a:noFill/>
          </a:ln>
        </p:spPr>
      </p:pic>
      <p:sp>
        <p:nvSpPr>
          <p:cNvPr id="382" name="Google Shape;382;p28"/>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79">
                                            <p:txEl>
                                              <p:pRg end="0" st="0"/>
                                            </p:txEl>
                                          </p:spTgt>
                                        </p:tgtEl>
                                        <p:attrNameLst>
                                          <p:attrName>style.visibility</p:attrName>
                                        </p:attrNameLst>
                                      </p:cBhvr>
                                      <p:to>
                                        <p:strVal val="visible"/>
                                      </p:to>
                                    </p:set>
                                    <p:animEffect filter="fade" transition="in">
                                      <p:cBhvr>
                                        <p:cTn dur="500"/>
                                        <p:tgtEl>
                                          <p:spTgt spid="379">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9"/>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388" name="Google Shape;388;p29"/>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Boiler Control Systems</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389" name="Google Shape;389;p29"/>
          <p:cNvPicPr preferRelativeResize="0"/>
          <p:nvPr/>
        </p:nvPicPr>
        <p:blipFill rotWithShape="1">
          <a:blip r:embed="rId3">
            <a:alphaModFix/>
          </a:blip>
          <a:srcRect b="0" l="0" r="0" t="0"/>
          <a:stretch/>
        </p:blipFill>
        <p:spPr>
          <a:xfrm>
            <a:off x="3904392" y="777080"/>
            <a:ext cx="3013948" cy="3655772"/>
          </a:xfrm>
          <a:prstGeom prst="rect">
            <a:avLst/>
          </a:prstGeom>
          <a:noFill/>
          <a:ln>
            <a:noFill/>
          </a:ln>
        </p:spPr>
      </p:pic>
      <p:pic>
        <p:nvPicPr>
          <p:cNvPr id="390" name="Google Shape;390;p29"/>
          <p:cNvPicPr preferRelativeResize="0"/>
          <p:nvPr/>
        </p:nvPicPr>
        <p:blipFill rotWithShape="1">
          <a:blip r:embed="rId4">
            <a:alphaModFix/>
          </a:blip>
          <a:srcRect b="0" l="0" r="0" t="0"/>
          <a:stretch/>
        </p:blipFill>
        <p:spPr>
          <a:xfrm>
            <a:off x="6931108" y="777079"/>
            <a:ext cx="5006891" cy="3755169"/>
          </a:xfrm>
          <a:prstGeom prst="rect">
            <a:avLst/>
          </a:prstGeom>
          <a:noFill/>
          <a:ln>
            <a:noFill/>
          </a:ln>
        </p:spPr>
      </p:pic>
      <p:sp>
        <p:nvSpPr>
          <p:cNvPr id="391" name="Google Shape;391;p29"/>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7">
                                            <p:txEl>
                                              <p:pRg end="0" st="0"/>
                                            </p:txEl>
                                          </p:spTgt>
                                        </p:tgtEl>
                                        <p:attrNameLst>
                                          <p:attrName>style.visibility</p:attrName>
                                        </p:attrNameLst>
                                      </p:cBhvr>
                                      <p:to>
                                        <p:strVal val="visible"/>
                                      </p:to>
                                    </p:set>
                                    <p:animEffect filter="fade" transition="in">
                                      <p:cBhvr>
                                        <p:cTn dur="500"/>
                                        <p:tgtEl>
                                          <p:spTgt spid="387">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88"/>
                                        </p:tgtEl>
                                        <p:attrNameLst>
                                          <p:attrName>style.visibility</p:attrName>
                                        </p:attrNameLst>
                                      </p:cBhvr>
                                      <p:to>
                                        <p:strVal val="visible"/>
                                      </p:to>
                                    </p:set>
                                    <p:animEffect filter="fade" transition="in">
                                      <p:cBhvr>
                                        <p:cTn dur="1000"/>
                                        <p:tgtEl>
                                          <p:spTgt spid="3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3"/>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130" name="Google Shape;130;p3"/>
          <p:cNvSpPr/>
          <p:nvPr/>
        </p:nvSpPr>
        <p:spPr>
          <a:xfrm>
            <a:off x="4281590" y="100323"/>
            <a:ext cx="7480448" cy="6327948"/>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just">
              <a:lnSpc>
                <a:spcPct val="120000"/>
              </a:lnSpc>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We Introduce SMEC as a multinational EPC Organisation, globally recognized for its distinctive services specifically in the Electrical, Controls, Instrumentation, Mechanical and Hydraulics sectors. SMEC has over two decades of service history, serving various organizations of different verticals such as Marine, Oil and Gas, Defence, and Industries. </a:t>
            </a:r>
            <a:endParaRPr/>
          </a:p>
          <a:p>
            <a:pPr indent="0" lvl="0" marL="0" marR="0" rtl="0" algn="just">
              <a:lnSpc>
                <a:spcPct val="120000"/>
              </a:lnSpc>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SMEC is recognized for its unique solutions, which are tailor-made for each individual system based on the purpose it serves and the area it is being used in. SMEC’s facilities are equipped with machinery and highly skilled professionals who are efficient enough to deliver the services within the committed time without compromising the quality.</a:t>
            </a:r>
            <a:endParaRPr/>
          </a:p>
          <a:p>
            <a:pPr indent="0" lvl="0" marL="0" marR="0" rtl="0" algn="just">
              <a:lnSpc>
                <a:spcPct val="120000"/>
              </a:lnSpc>
              <a:spcBef>
                <a:spcPts val="0"/>
              </a:spcBef>
              <a:spcAft>
                <a:spcPts val="0"/>
              </a:spcAft>
              <a:buNone/>
            </a:pPr>
            <a:r>
              <a:t/>
            </a:r>
            <a:endParaRPr b="0" i="0" sz="1800" u="none" cap="none" strike="noStrike">
              <a:solidFill>
                <a:schemeClr val="dk1"/>
              </a:solidFill>
              <a:latin typeface="Times New Roman"/>
              <a:ea typeface="Times New Roman"/>
              <a:cs typeface="Times New Roman"/>
              <a:sym typeface="Times New Roman"/>
            </a:endParaRPr>
          </a:p>
          <a:p>
            <a:pPr indent="0" lvl="0" marL="0" marR="0" rtl="0" algn="just">
              <a:lnSpc>
                <a:spcPct val="120000"/>
              </a:lnSpc>
              <a:spcBef>
                <a:spcPts val="0"/>
              </a:spcBef>
              <a:spcAft>
                <a:spcPts val="0"/>
              </a:spcAft>
              <a:buNone/>
            </a:pPr>
            <a:r>
              <a:rPr b="0" i="0" lang="en-US" sz="1800" u="none" cap="none" strike="noStrike">
                <a:solidFill>
                  <a:schemeClr val="dk1"/>
                </a:solidFill>
                <a:latin typeface="Times New Roman"/>
                <a:ea typeface="Times New Roman"/>
                <a:cs typeface="Times New Roman"/>
                <a:sym typeface="Times New Roman"/>
              </a:rPr>
              <a:t>SMEC’s successful global presence was achieved by enhancing its capabilities as a one-stop solution to meet total client requirements. Established in 2001 and ever since our team of experts has grown, our area of expertise has expanded, and the value of our service is recognized worldwide. Our precise innovative and effective use of the latest technologies has helped us to produce one of the most eminent facilities and products.</a:t>
            </a:r>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9">
                                            <p:txEl>
                                              <p:pRg end="0" st="0"/>
                                            </p:txEl>
                                          </p:spTgt>
                                        </p:tgtEl>
                                        <p:attrNameLst>
                                          <p:attrName>style.visibility</p:attrName>
                                        </p:attrNameLst>
                                      </p:cBhvr>
                                      <p:to>
                                        <p:strVal val="visible"/>
                                      </p:to>
                                    </p:set>
                                    <p:animEffect filter="fade" transition="in">
                                      <p:cBhvr>
                                        <p:cTn dur="500"/>
                                        <p:tgtEl>
                                          <p:spTgt spid="129">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0"/>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397" name="Google Shape;397;p30"/>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Boiler Control Systems</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398" name="Google Shape;398;p30"/>
          <p:cNvPicPr preferRelativeResize="0"/>
          <p:nvPr/>
        </p:nvPicPr>
        <p:blipFill rotWithShape="1">
          <a:blip r:embed="rId3">
            <a:alphaModFix/>
          </a:blip>
          <a:srcRect b="0" l="0" r="0" t="0"/>
          <a:stretch/>
        </p:blipFill>
        <p:spPr>
          <a:xfrm>
            <a:off x="2677777" y="825500"/>
            <a:ext cx="4136269" cy="5513392"/>
          </a:xfrm>
          <a:prstGeom prst="rect">
            <a:avLst/>
          </a:prstGeom>
          <a:noFill/>
          <a:ln>
            <a:noFill/>
          </a:ln>
        </p:spPr>
      </p:pic>
      <p:pic>
        <p:nvPicPr>
          <p:cNvPr id="399" name="Google Shape;399;p30"/>
          <p:cNvPicPr preferRelativeResize="0"/>
          <p:nvPr/>
        </p:nvPicPr>
        <p:blipFill rotWithShape="1">
          <a:blip r:embed="rId4">
            <a:alphaModFix/>
          </a:blip>
          <a:srcRect b="0" l="0" r="0" t="0"/>
          <a:stretch/>
        </p:blipFill>
        <p:spPr>
          <a:xfrm>
            <a:off x="6941189" y="795682"/>
            <a:ext cx="4395191" cy="5517515"/>
          </a:xfrm>
          <a:prstGeom prst="rect">
            <a:avLst/>
          </a:prstGeom>
          <a:noFill/>
          <a:ln>
            <a:noFill/>
          </a:ln>
        </p:spPr>
      </p:pic>
      <p:sp>
        <p:nvSpPr>
          <p:cNvPr id="400" name="Google Shape;400;p30"/>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6">
                                            <p:txEl>
                                              <p:pRg end="0" st="0"/>
                                            </p:txEl>
                                          </p:spTgt>
                                        </p:tgtEl>
                                        <p:attrNameLst>
                                          <p:attrName>style.visibility</p:attrName>
                                        </p:attrNameLst>
                                      </p:cBhvr>
                                      <p:to>
                                        <p:strVal val="visible"/>
                                      </p:to>
                                    </p:set>
                                    <p:animEffect filter="fade" transition="in">
                                      <p:cBhvr>
                                        <p:cTn dur="500"/>
                                        <p:tgtEl>
                                          <p:spTgt spid="396">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1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1"/>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406" name="Google Shape;406;p31"/>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Boiler Control Systems</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407" name="Google Shape;407;p31"/>
          <p:cNvPicPr preferRelativeResize="0"/>
          <p:nvPr/>
        </p:nvPicPr>
        <p:blipFill rotWithShape="1">
          <a:blip r:embed="rId3">
            <a:alphaModFix/>
          </a:blip>
          <a:srcRect b="0" l="0" r="0" t="0"/>
          <a:stretch/>
        </p:blipFill>
        <p:spPr>
          <a:xfrm>
            <a:off x="2968149" y="680830"/>
            <a:ext cx="4294041" cy="5725388"/>
          </a:xfrm>
          <a:prstGeom prst="rect">
            <a:avLst/>
          </a:prstGeom>
          <a:noFill/>
          <a:ln>
            <a:noFill/>
          </a:ln>
        </p:spPr>
      </p:pic>
      <p:pic>
        <p:nvPicPr>
          <p:cNvPr id="408" name="Google Shape;408;p31"/>
          <p:cNvPicPr preferRelativeResize="0"/>
          <p:nvPr/>
        </p:nvPicPr>
        <p:blipFill rotWithShape="1">
          <a:blip r:embed="rId4">
            <a:alphaModFix/>
          </a:blip>
          <a:srcRect b="0" l="0" r="0" t="0"/>
          <a:stretch/>
        </p:blipFill>
        <p:spPr>
          <a:xfrm>
            <a:off x="7257749" y="680830"/>
            <a:ext cx="4576442" cy="5725388"/>
          </a:xfrm>
          <a:prstGeom prst="rect">
            <a:avLst/>
          </a:prstGeom>
          <a:noFill/>
          <a:ln>
            <a:noFill/>
          </a:ln>
        </p:spPr>
      </p:pic>
      <p:sp>
        <p:nvSpPr>
          <p:cNvPr id="409" name="Google Shape;409;p31"/>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05">
                                            <p:txEl>
                                              <p:pRg end="0" st="0"/>
                                            </p:txEl>
                                          </p:spTgt>
                                        </p:tgtEl>
                                        <p:attrNameLst>
                                          <p:attrName>style.visibility</p:attrName>
                                        </p:attrNameLst>
                                      </p:cBhvr>
                                      <p:to>
                                        <p:strVal val="visible"/>
                                      </p:to>
                                    </p:set>
                                    <p:animEffect filter="fade" transition="in">
                                      <p:cBhvr>
                                        <p:cTn dur="500"/>
                                        <p:tgtEl>
                                          <p:spTgt spid="405">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2"/>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415" name="Google Shape;415;p32"/>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Boiler Control Systems</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416" name="Google Shape;416;p32"/>
          <p:cNvPicPr preferRelativeResize="0"/>
          <p:nvPr/>
        </p:nvPicPr>
        <p:blipFill rotWithShape="1">
          <a:blip r:embed="rId3">
            <a:alphaModFix/>
          </a:blip>
          <a:srcRect b="0" l="0" r="0" t="0"/>
          <a:stretch/>
        </p:blipFill>
        <p:spPr>
          <a:xfrm>
            <a:off x="2722362" y="683194"/>
            <a:ext cx="3762193" cy="3225805"/>
          </a:xfrm>
          <a:prstGeom prst="rect">
            <a:avLst/>
          </a:prstGeom>
          <a:noFill/>
          <a:ln>
            <a:noFill/>
          </a:ln>
        </p:spPr>
      </p:pic>
      <p:pic>
        <p:nvPicPr>
          <p:cNvPr id="417" name="Google Shape;417;p32"/>
          <p:cNvPicPr preferRelativeResize="0"/>
          <p:nvPr/>
        </p:nvPicPr>
        <p:blipFill rotWithShape="1">
          <a:blip r:embed="rId4">
            <a:alphaModFix/>
          </a:blip>
          <a:srcRect b="0" l="0" r="0" t="0"/>
          <a:stretch/>
        </p:blipFill>
        <p:spPr>
          <a:xfrm>
            <a:off x="6484556" y="683194"/>
            <a:ext cx="5296628" cy="5727964"/>
          </a:xfrm>
          <a:prstGeom prst="rect">
            <a:avLst/>
          </a:prstGeom>
          <a:noFill/>
          <a:ln>
            <a:noFill/>
          </a:ln>
        </p:spPr>
      </p:pic>
      <p:sp>
        <p:nvSpPr>
          <p:cNvPr id="418" name="Google Shape;418;p32"/>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4">
                                            <p:txEl>
                                              <p:pRg end="0" st="0"/>
                                            </p:txEl>
                                          </p:spTgt>
                                        </p:tgtEl>
                                        <p:attrNameLst>
                                          <p:attrName>style.visibility</p:attrName>
                                        </p:attrNameLst>
                                      </p:cBhvr>
                                      <p:to>
                                        <p:strVal val="visible"/>
                                      </p:to>
                                    </p:set>
                                    <p:animEffect filter="fade" transition="in">
                                      <p:cBhvr>
                                        <p:cTn dur="500"/>
                                        <p:tgtEl>
                                          <p:spTgt spid="414">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15"/>
                                        </p:tgtEl>
                                        <p:attrNameLst>
                                          <p:attrName>style.visibility</p:attrName>
                                        </p:attrNameLst>
                                      </p:cBhvr>
                                      <p:to>
                                        <p:strVal val="visible"/>
                                      </p:to>
                                    </p:set>
                                    <p:animEffect filter="fade" transition="in">
                                      <p:cBhvr>
                                        <p:cTn dur="1000"/>
                                        <p:tgtEl>
                                          <p:spTgt spid="4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3"/>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424" name="Google Shape;424;p33"/>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Boiler Control Systems</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425" name="Google Shape;425;p33"/>
          <p:cNvPicPr preferRelativeResize="0"/>
          <p:nvPr/>
        </p:nvPicPr>
        <p:blipFill rotWithShape="1">
          <a:blip r:embed="rId3">
            <a:alphaModFix/>
          </a:blip>
          <a:srcRect b="0" l="0" r="0" t="0"/>
          <a:stretch/>
        </p:blipFill>
        <p:spPr>
          <a:xfrm>
            <a:off x="2677777" y="645069"/>
            <a:ext cx="4266246" cy="2763060"/>
          </a:xfrm>
          <a:prstGeom prst="rect">
            <a:avLst/>
          </a:prstGeom>
          <a:noFill/>
          <a:ln>
            <a:noFill/>
          </a:ln>
        </p:spPr>
      </p:pic>
      <p:pic>
        <p:nvPicPr>
          <p:cNvPr id="426" name="Google Shape;426;p33"/>
          <p:cNvPicPr preferRelativeResize="0"/>
          <p:nvPr/>
        </p:nvPicPr>
        <p:blipFill rotWithShape="1">
          <a:blip r:embed="rId4">
            <a:alphaModFix/>
          </a:blip>
          <a:srcRect b="0" l="0" r="0" t="0"/>
          <a:stretch/>
        </p:blipFill>
        <p:spPr>
          <a:xfrm>
            <a:off x="6919655" y="638773"/>
            <a:ext cx="4361244" cy="2748483"/>
          </a:xfrm>
          <a:prstGeom prst="rect">
            <a:avLst/>
          </a:prstGeom>
          <a:noFill/>
          <a:ln>
            <a:noFill/>
          </a:ln>
        </p:spPr>
      </p:pic>
      <p:pic>
        <p:nvPicPr>
          <p:cNvPr id="427" name="Google Shape;427;p33"/>
          <p:cNvPicPr preferRelativeResize="0"/>
          <p:nvPr/>
        </p:nvPicPr>
        <p:blipFill rotWithShape="1">
          <a:blip r:embed="rId5">
            <a:alphaModFix/>
          </a:blip>
          <a:srcRect b="0" l="0" r="0" t="0"/>
          <a:stretch/>
        </p:blipFill>
        <p:spPr>
          <a:xfrm>
            <a:off x="3537505" y="3429001"/>
            <a:ext cx="3876138" cy="2355574"/>
          </a:xfrm>
          <a:prstGeom prst="rect">
            <a:avLst/>
          </a:prstGeom>
          <a:noFill/>
          <a:ln>
            <a:noFill/>
          </a:ln>
        </p:spPr>
      </p:pic>
      <p:pic>
        <p:nvPicPr>
          <p:cNvPr id="428" name="Google Shape;428;p33"/>
          <p:cNvPicPr preferRelativeResize="0"/>
          <p:nvPr/>
        </p:nvPicPr>
        <p:blipFill rotWithShape="1">
          <a:blip r:embed="rId6">
            <a:alphaModFix/>
          </a:blip>
          <a:srcRect b="0" l="0" r="0" t="0"/>
          <a:stretch/>
        </p:blipFill>
        <p:spPr>
          <a:xfrm>
            <a:off x="7413643" y="3490876"/>
            <a:ext cx="3586577" cy="2293699"/>
          </a:xfrm>
          <a:prstGeom prst="rect">
            <a:avLst/>
          </a:prstGeom>
          <a:noFill/>
          <a:ln>
            <a:noFill/>
          </a:ln>
        </p:spPr>
      </p:pic>
      <p:sp>
        <p:nvSpPr>
          <p:cNvPr id="429" name="Google Shape;429;p33"/>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3">
                                            <p:txEl>
                                              <p:pRg end="0" st="0"/>
                                            </p:txEl>
                                          </p:spTgt>
                                        </p:tgtEl>
                                        <p:attrNameLst>
                                          <p:attrName>style.visibility</p:attrName>
                                        </p:attrNameLst>
                                      </p:cBhvr>
                                      <p:to>
                                        <p:strVal val="visible"/>
                                      </p:to>
                                    </p:set>
                                    <p:animEffect filter="fade" transition="in">
                                      <p:cBhvr>
                                        <p:cTn dur="500"/>
                                        <p:tgtEl>
                                          <p:spTgt spid="423">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4"/>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435" name="Google Shape;435;p34"/>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Boiler Control Systems</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436" name="Google Shape;436;p34"/>
          <p:cNvPicPr preferRelativeResize="0"/>
          <p:nvPr/>
        </p:nvPicPr>
        <p:blipFill rotWithShape="1">
          <a:blip r:embed="rId3">
            <a:alphaModFix/>
          </a:blip>
          <a:srcRect b="0" l="0" r="0" t="0"/>
          <a:stretch/>
        </p:blipFill>
        <p:spPr>
          <a:xfrm>
            <a:off x="2462507" y="733760"/>
            <a:ext cx="4297271" cy="5730814"/>
          </a:xfrm>
          <a:prstGeom prst="rect">
            <a:avLst/>
          </a:prstGeom>
          <a:noFill/>
          <a:ln>
            <a:noFill/>
          </a:ln>
        </p:spPr>
      </p:pic>
      <p:pic>
        <p:nvPicPr>
          <p:cNvPr id="437" name="Google Shape;437;p34"/>
          <p:cNvPicPr preferRelativeResize="0"/>
          <p:nvPr/>
        </p:nvPicPr>
        <p:blipFill rotWithShape="1">
          <a:blip r:embed="rId4">
            <a:alphaModFix/>
          </a:blip>
          <a:srcRect b="0" l="0" r="0" t="0"/>
          <a:stretch/>
        </p:blipFill>
        <p:spPr>
          <a:xfrm>
            <a:off x="6694719" y="733760"/>
            <a:ext cx="5293188" cy="3175239"/>
          </a:xfrm>
          <a:prstGeom prst="rect">
            <a:avLst/>
          </a:prstGeom>
          <a:noFill/>
          <a:ln>
            <a:noFill/>
          </a:ln>
        </p:spPr>
      </p:pic>
      <p:sp>
        <p:nvSpPr>
          <p:cNvPr id="438" name="Google Shape;438;p34"/>
          <p:cNvSpPr/>
          <p:nvPr/>
        </p:nvSpPr>
        <p:spPr>
          <a:xfrm>
            <a:off x="6759778" y="4134678"/>
            <a:ext cx="5228129" cy="1630018"/>
          </a:xfrm>
          <a:prstGeom prst="rect">
            <a:avLst/>
          </a:prstGeom>
          <a:solidFill>
            <a:srgbClr val="B2DD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SMEC MARINE SOLUTION offers a smooth and simple way to replace your existing Aalborg and Mitsubishi boiler control system with the highest standard in SMEC Boiler control system.</a:t>
            </a:r>
            <a:endParaRPr sz="1600">
              <a:solidFill>
                <a:schemeClr val="dk1"/>
              </a:solidFill>
              <a:latin typeface="Arial"/>
              <a:ea typeface="Arial"/>
              <a:cs typeface="Arial"/>
              <a:sym typeface="Arial"/>
            </a:endParaRPr>
          </a:p>
        </p:txBody>
      </p:sp>
      <p:sp>
        <p:nvSpPr>
          <p:cNvPr id="439" name="Google Shape;439;p34"/>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4">
                                            <p:txEl>
                                              <p:pRg end="0" st="0"/>
                                            </p:txEl>
                                          </p:spTgt>
                                        </p:tgtEl>
                                        <p:attrNameLst>
                                          <p:attrName>style.visibility</p:attrName>
                                        </p:attrNameLst>
                                      </p:cBhvr>
                                      <p:to>
                                        <p:strVal val="visible"/>
                                      </p:to>
                                    </p:set>
                                    <p:animEffect filter="fade" transition="in">
                                      <p:cBhvr>
                                        <p:cTn dur="500"/>
                                        <p:tgtEl>
                                          <p:spTgt spid="434">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35"/>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445" name="Google Shape;445;p35"/>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Boiler Fuel Oil System</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446" name="Google Shape;446;p35"/>
          <p:cNvPicPr preferRelativeResize="0"/>
          <p:nvPr/>
        </p:nvPicPr>
        <p:blipFill rotWithShape="1">
          <a:blip r:embed="rId3">
            <a:alphaModFix/>
          </a:blip>
          <a:srcRect b="0" l="0" r="0" t="0"/>
          <a:stretch/>
        </p:blipFill>
        <p:spPr>
          <a:xfrm>
            <a:off x="4977704" y="799269"/>
            <a:ext cx="4395191" cy="5486305"/>
          </a:xfrm>
          <a:prstGeom prst="rect">
            <a:avLst/>
          </a:prstGeom>
          <a:noFill/>
          <a:ln>
            <a:noFill/>
          </a:ln>
        </p:spPr>
      </p:pic>
      <p:sp>
        <p:nvSpPr>
          <p:cNvPr id="447" name="Google Shape;447;p35"/>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4">
                                            <p:txEl>
                                              <p:pRg end="0" st="0"/>
                                            </p:txEl>
                                          </p:spTgt>
                                        </p:tgtEl>
                                        <p:attrNameLst>
                                          <p:attrName>style.visibility</p:attrName>
                                        </p:attrNameLst>
                                      </p:cBhvr>
                                      <p:to>
                                        <p:strVal val="visible"/>
                                      </p:to>
                                    </p:set>
                                    <p:animEffect filter="fade" transition="in">
                                      <p:cBhvr>
                                        <p:cTn dur="500"/>
                                        <p:tgtEl>
                                          <p:spTgt spid="444">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45"/>
                                        </p:tgtEl>
                                        <p:attrNameLst>
                                          <p:attrName>style.visibility</p:attrName>
                                        </p:attrNameLst>
                                      </p:cBhvr>
                                      <p:to>
                                        <p:strVal val="visible"/>
                                      </p:to>
                                    </p:set>
                                    <p:animEffect filter="fade" transition="in">
                                      <p:cBhvr>
                                        <p:cTn dur="1000"/>
                                        <p:tgtEl>
                                          <p:spTgt spid="4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36"/>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453" name="Google Shape;453;p36"/>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Boiler Control Systems</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454" name="Google Shape;454;p36"/>
          <p:cNvSpPr/>
          <p:nvPr/>
        </p:nvSpPr>
        <p:spPr>
          <a:xfrm>
            <a:off x="2677776" y="649891"/>
            <a:ext cx="8719093"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Arial"/>
                <a:ea typeface="Arial"/>
                <a:cs typeface="Arial"/>
                <a:sym typeface="Arial"/>
              </a:rPr>
              <a:t>Benefits</a:t>
            </a:r>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Quick and easy exchange of Control System</a:t>
            </a:r>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Delivery time of 6-7 days</a:t>
            </a:r>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Simplified boiler operation with improved over view for both panels on one screen</a:t>
            </a:r>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Online fuel monitoring system integrated</a:t>
            </a:r>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Advance shore trouble shooting and 10 scanning features</a:t>
            </a:r>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Mobile application for boiler status</a:t>
            </a:r>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Easier connection to ship control and communications systems (coverage for all major bus interface)</a:t>
            </a:r>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Upgradable software for easy integration of new features</a:t>
            </a:r>
            <a:endParaRPr/>
          </a:p>
          <a:p>
            <a:pPr indent="-285750" lvl="0" marL="285750" marR="0" rtl="0" algn="l">
              <a:spcBef>
                <a:spcPts val="0"/>
              </a:spcBef>
              <a:spcAft>
                <a:spcPts val="0"/>
              </a:spcAft>
              <a:buClr>
                <a:schemeClr val="dk1"/>
              </a:buClr>
              <a:buSzPts val="1800"/>
              <a:buFont typeface="Noto Sans Symbols"/>
              <a:buChar char="❖"/>
            </a:pPr>
            <a:r>
              <a:rPr lang="en-US" sz="1800">
                <a:solidFill>
                  <a:schemeClr val="dk1"/>
                </a:solidFill>
                <a:latin typeface="Arial"/>
                <a:ea typeface="Arial"/>
                <a:cs typeface="Arial"/>
                <a:sym typeface="Arial"/>
              </a:rPr>
              <a:t>Future-proof expansion options</a:t>
            </a:r>
            <a:endParaRPr sz="1800">
              <a:solidFill>
                <a:schemeClr val="dk1"/>
              </a:solidFill>
              <a:latin typeface="Calibri"/>
              <a:ea typeface="Calibri"/>
              <a:cs typeface="Calibri"/>
              <a:sym typeface="Calibri"/>
            </a:endParaRPr>
          </a:p>
        </p:txBody>
      </p:sp>
      <p:sp>
        <p:nvSpPr>
          <p:cNvPr id="455" name="Google Shape;455;p36"/>
          <p:cNvSpPr/>
          <p:nvPr/>
        </p:nvSpPr>
        <p:spPr>
          <a:xfrm>
            <a:off x="5707223" y="4398433"/>
            <a:ext cx="60960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Last year SMEC replaced many Mission OL</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(Unisab), KBSD and Mitsubishi type, </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MAC-20B, MAC -25B, MAC -30B, MAC -35B, MAC-</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40B, MAC -45B, MAC -SOB, MAC -55B</a:t>
            </a:r>
            <a:endParaRPr/>
          </a:p>
        </p:txBody>
      </p:sp>
      <p:sp>
        <p:nvSpPr>
          <p:cNvPr id="456" name="Google Shape;456;p36"/>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2">
                                            <p:txEl>
                                              <p:pRg end="0" st="0"/>
                                            </p:txEl>
                                          </p:spTgt>
                                        </p:tgtEl>
                                        <p:attrNameLst>
                                          <p:attrName>style.visibility</p:attrName>
                                        </p:attrNameLst>
                                      </p:cBhvr>
                                      <p:to>
                                        <p:strVal val="visible"/>
                                      </p:to>
                                    </p:set>
                                    <p:animEffect filter="fade" transition="in">
                                      <p:cBhvr>
                                        <p:cTn dur="500"/>
                                        <p:tgtEl>
                                          <p:spTgt spid="452">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37"/>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462" name="Google Shape;462;p37"/>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Purifier Control System</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463" name="Google Shape;463;p37"/>
          <p:cNvPicPr preferRelativeResize="0"/>
          <p:nvPr/>
        </p:nvPicPr>
        <p:blipFill rotWithShape="1">
          <a:blip r:embed="rId3">
            <a:alphaModFix/>
          </a:blip>
          <a:srcRect b="0" l="0" r="0" t="0"/>
          <a:stretch/>
        </p:blipFill>
        <p:spPr>
          <a:xfrm>
            <a:off x="2677777" y="777080"/>
            <a:ext cx="4056755" cy="5407404"/>
          </a:xfrm>
          <a:prstGeom prst="rect">
            <a:avLst/>
          </a:prstGeom>
          <a:noFill/>
          <a:ln>
            <a:noFill/>
          </a:ln>
        </p:spPr>
      </p:pic>
      <p:pic>
        <p:nvPicPr>
          <p:cNvPr id="464" name="Google Shape;464;p37"/>
          <p:cNvPicPr preferRelativeResize="0"/>
          <p:nvPr/>
        </p:nvPicPr>
        <p:blipFill rotWithShape="1">
          <a:blip r:embed="rId4">
            <a:alphaModFix/>
          </a:blip>
          <a:srcRect b="0" l="0" r="0" t="0"/>
          <a:stretch/>
        </p:blipFill>
        <p:spPr>
          <a:xfrm>
            <a:off x="7060267" y="777080"/>
            <a:ext cx="4056754" cy="5407404"/>
          </a:xfrm>
          <a:prstGeom prst="rect">
            <a:avLst/>
          </a:prstGeom>
          <a:noFill/>
          <a:ln>
            <a:noFill/>
          </a:ln>
        </p:spPr>
      </p:pic>
      <p:sp>
        <p:nvSpPr>
          <p:cNvPr id="465" name="Google Shape;465;p37"/>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1">
                                            <p:txEl>
                                              <p:pRg end="0" st="0"/>
                                            </p:txEl>
                                          </p:spTgt>
                                        </p:tgtEl>
                                        <p:attrNameLst>
                                          <p:attrName>style.visibility</p:attrName>
                                        </p:attrNameLst>
                                      </p:cBhvr>
                                      <p:to>
                                        <p:strVal val="visible"/>
                                      </p:to>
                                    </p:set>
                                    <p:animEffect filter="fade" transition="in">
                                      <p:cBhvr>
                                        <p:cTn dur="500"/>
                                        <p:tgtEl>
                                          <p:spTgt spid="461">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000"/>
                                        <p:tgtEl>
                                          <p:spTgt spid="4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8"/>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471" name="Google Shape;471;p38"/>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Purifier Control System</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472" name="Google Shape;472;p38"/>
          <p:cNvPicPr preferRelativeResize="0"/>
          <p:nvPr/>
        </p:nvPicPr>
        <p:blipFill rotWithShape="1">
          <a:blip r:embed="rId3">
            <a:alphaModFix/>
          </a:blip>
          <a:srcRect b="0" l="0" r="0" t="0"/>
          <a:stretch/>
        </p:blipFill>
        <p:spPr>
          <a:xfrm>
            <a:off x="7800449" y="825500"/>
            <a:ext cx="3872439" cy="5161722"/>
          </a:xfrm>
          <a:prstGeom prst="rect">
            <a:avLst/>
          </a:prstGeom>
          <a:noFill/>
          <a:ln>
            <a:noFill/>
          </a:ln>
        </p:spPr>
      </p:pic>
      <p:pic>
        <p:nvPicPr>
          <p:cNvPr id="473" name="Google Shape;473;p38"/>
          <p:cNvPicPr preferRelativeResize="0"/>
          <p:nvPr/>
        </p:nvPicPr>
        <p:blipFill rotWithShape="1">
          <a:blip r:embed="rId4">
            <a:alphaModFix/>
          </a:blip>
          <a:srcRect b="0" l="0" r="0" t="0"/>
          <a:stretch/>
        </p:blipFill>
        <p:spPr>
          <a:xfrm>
            <a:off x="2080664" y="825500"/>
            <a:ext cx="5719785" cy="5161722"/>
          </a:xfrm>
          <a:prstGeom prst="rect">
            <a:avLst/>
          </a:prstGeom>
          <a:noFill/>
          <a:ln>
            <a:noFill/>
          </a:ln>
        </p:spPr>
      </p:pic>
      <p:sp>
        <p:nvSpPr>
          <p:cNvPr id="474" name="Google Shape;474;p38"/>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0">
                                            <p:txEl>
                                              <p:pRg end="0" st="0"/>
                                            </p:txEl>
                                          </p:spTgt>
                                        </p:tgtEl>
                                        <p:attrNameLst>
                                          <p:attrName>style.visibility</p:attrName>
                                        </p:attrNameLst>
                                      </p:cBhvr>
                                      <p:to>
                                        <p:strVal val="visible"/>
                                      </p:to>
                                    </p:set>
                                    <p:animEffect filter="fade" transition="in">
                                      <p:cBhvr>
                                        <p:cTn dur="500"/>
                                        <p:tgtEl>
                                          <p:spTgt spid="470">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1000"/>
                                        <p:tgtEl>
                                          <p:spTgt spid="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39"/>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480" name="Google Shape;480;p39"/>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Purifier Control System</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481" name="Google Shape;481;p39"/>
          <p:cNvPicPr preferRelativeResize="0"/>
          <p:nvPr/>
        </p:nvPicPr>
        <p:blipFill rotWithShape="1">
          <a:blip r:embed="rId3">
            <a:alphaModFix/>
          </a:blip>
          <a:srcRect b="0" l="0" r="0" t="0"/>
          <a:stretch/>
        </p:blipFill>
        <p:spPr>
          <a:xfrm>
            <a:off x="2186609" y="622852"/>
            <a:ext cx="5579165" cy="4184374"/>
          </a:xfrm>
          <a:prstGeom prst="rect">
            <a:avLst/>
          </a:prstGeom>
          <a:noFill/>
          <a:ln>
            <a:noFill/>
          </a:ln>
        </p:spPr>
      </p:pic>
      <p:pic>
        <p:nvPicPr>
          <p:cNvPr id="482" name="Google Shape;482;p39"/>
          <p:cNvPicPr preferRelativeResize="0"/>
          <p:nvPr/>
        </p:nvPicPr>
        <p:blipFill rotWithShape="1">
          <a:blip r:embed="rId4">
            <a:alphaModFix/>
          </a:blip>
          <a:srcRect b="0" l="0" r="0" t="0"/>
          <a:stretch/>
        </p:blipFill>
        <p:spPr>
          <a:xfrm>
            <a:off x="7544040" y="622852"/>
            <a:ext cx="4393960" cy="5608080"/>
          </a:xfrm>
          <a:prstGeom prst="rect">
            <a:avLst/>
          </a:prstGeom>
          <a:noFill/>
          <a:ln>
            <a:noFill/>
          </a:ln>
        </p:spPr>
      </p:pic>
      <p:sp>
        <p:nvSpPr>
          <p:cNvPr id="483" name="Google Shape;483;p39"/>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79">
                                            <p:txEl>
                                              <p:pRg end="0" st="0"/>
                                            </p:txEl>
                                          </p:spTgt>
                                        </p:tgtEl>
                                        <p:attrNameLst>
                                          <p:attrName>style.visibility</p:attrName>
                                        </p:attrNameLst>
                                      </p:cBhvr>
                                      <p:to>
                                        <p:strVal val="visible"/>
                                      </p:to>
                                    </p:set>
                                    <p:animEffect filter="fade" transition="in">
                                      <p:cBhvr>
                                        <p:cTn dur="500"/>
                                        <p:tgtEl>
                                          <p:spTgt spid="479">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1000"/>
                                        <p:tgtEl>
                                          <p:spTgt spid="4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4"/>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grpSp>
        <p:nvGrpSpPr>
          <p:cNvPr id="136" name="Google Shape;136;p4"/>
          <p:cNvGrpSpPr/>
          <p:nvPr/>
        </p:nvGrpSpPr>
        <p:grpSpPr>
          <a:xfrm>
            <a:off x="2302460" y="437811"/>
            <a:ext cx="8126455" cy="4699085"/>
            <a:chOff x="-709362" y="-159698"/>
            <a:chExt cx="10466841" cy="6109055"/>
          </a:xfrm>
        </p:grpSpPr>
        <p:pic>
          <p:nvPicPr>
            <p:cNvPr id="137" name="Google Shape;137;p4"/>
            <p:cNvPicPr preferRelativeResize="0"/>
            <p:nvPr/>
          </p:nvPicPr>
          <p:blipFill rotWithShape="1">
            <a:blip r:embed="rId3">
              <a:alphaModFix/>
            </a:blip>
            <a:srcRect b="0" l="0" r="0" t="0"/>
            <a:stretch/>
          </p:blipFill>
          <p:spPr>
            <a:xfrm>
              <a:off x="-709362" y="-159698"/>
              <a:ext cx="8849566" cy="6109055"/>
            </a:xfrm>
            <a:prstGeom prst="rect">
              <a:avLst/>
            </a:prstGeom>
            <a:noFill/>
            <a:ln>
              <a:noFill/>
            </a:ln>
          </p:spPr>
        </p:pic>
        <p:sp>
          <p:nvSpPr>
            <p:cNvPr id="138" name="Google Shape;138;p4"/>
            <p:cNvSpPr/>
            <p:nvPr/>
          </p:nvSpPr>
          <p:spPr>
            <a:xfrm>
              <a:off x="7942172" y="5227207"/>
              <a:ext cx="146407" cy="146407"/>
            </a:xfrm>
            <a:prstGeom prst="ellipse">
              <a:avLst/>
            </a:prstGeom>
            <a:solidFill>
              <a:schemeClr val="accent1"/>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9" name="Google Shape;139;p4"/>
            <p:cNvSpPr/>
            <p:nvPr/>
          </p:nvSpPr>
          <p:spPr>
            <a:xfrm>
              <a:off x="7942172" y="5484917"/>
              <a:ext cx="146407" cy="146407"/>
            </a:xfrm>
            <a:prstGeom prst="ellipse">
              <a:avLst/>
            </a:prstGeom>
            <a:solidFill>
              <a:schemeClr val="accent4"/>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0" name="Google Shape;140;p4"/>
            <p:cNvSpPr/>
            <p:nvPr/>
          </p:nvSpPr>
          <p:spPr>
            <a:xfrm>
              <a:off x="7942172" y="5753044"/>
              <a:ext cx="146407" cy="146407"/>
            </a:xfrm>
            <a:prstGeom prst="ellipse">
              <a:avLst/>
            </a:prstGeom>
            <a:solidFill>
              <a:srgbClr val="FF0000"/>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1" name="Google Shape;141;p4"/>
            <p:cNvSpPr txBox="1"/>
            <p:nvPr/>
          </p:nvSpPr>
          <p:spPr>
            <a:xfrm>
              <a:off x="8088579" y="5116280"/>
              <a:ext cx="1265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1200" u="none" cap="none" strike="noStrike">
                  <a:solidFill>
                    <a:schemeClr val="dk1"/>
                  </a:solidFill>
                  <a:latin typeface="Calibri"/>
                  <a:ea typeface="Calibri"/>
                  <a:cs typeface="Calibri"/>
                  <a:sym typeface="Calibri"/>
                </a:rPr>
                <a:t>Operating office</a:t>
              </a:r>
              <a:endParaRPr/>
            </a:p>
          </p:txBody>
        </p:sp>
        <p:sp>
          <p:nvSpPr>
            <p:cNvPr id="142" name="Google Shape;142;p4"/>
            <p:cNvSpPr txBox="1"/>
            <p:nvPr/>
          </p:nvSpPr>
          <p:spPr>
            <a:xfrm>
              <a:off x="8088579" y="5391888"/>
              <a:ext cx="16689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Manufacturing Facility</a:t>
              </a:r>
              <a:endParaRPr/>
            </a:p>
          </p:txBody>
        </p:sp>
        <p:sp>
          <p:nvSpPr>
            <p:cNvPr id="143" name="Google Shape;143;p4"/>
            <p:cNvSpPr txBox="1"/>
            <p:nvPr/>
          </p:nvSpPr>
          <p:spPr>
            <a:xfrm>
              <a:off x="8088579" y="5672358"/>
              <a:ext cx="14958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
                  <a:solidFill>
                    <a:schemeClr val="dk1"/>
                  </a:solidFill>
                  <a:latin typeface="Calibri"/>
                  <a:ea typeface="Calibri"/>
                  <a:cs typeface="Calibri"/>
                  <a:sym typeface="Calibri"/>
                </a:rPr>
                <a:t>Engineering Facility</a:t>
              </a:r>
              <a:endParaRPr/>
            </a:p>
          </p:txBody>
        </p:sp>
        <p:sp>
          <p:nvSpPr>
            <p:cNvPr id="144" name="Google Shape;144;p4"/>
            <p:cNvSpPr/>
            <p:nvPr/>
          </p:nvSpPr>
          <p:spPr>
            <a:xfrm>
              <a:off x="6913817" y="-45479"/>
              <a:ext cx="103252" cy="103252"/>
            </a:xfrm>
            <a:prstGeom prst="ellipse">
              <a:avLst/>
            </a:prstGeom>
            <a:solidFill>
              <a:schemeClr val="accent1"/>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5" name="Google Shape;145;p4"/>
            <p:cNvSpPr/>
            <p:nvPr/>
          </p:nvSpPr>
          <p:spPr>
            <a:xfrm>
              <a:off x="6774433" y="-45479"/>
              <a:ext cx="103251" cy="103251"/>
            </a:xfrm>
            <a:prstGeom prst="ellipse">
              <a:avLst/>
            </a:prstGeom>
            <a:solidFill>
              <a:schemeClr val="accent4"/>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6" name="Google Shape;146;p4"/>
            <p:cNvSpPr/>
            <p:nvPr/>
          </p:nvSpPr>
          <p:spPr>
            <a:xfrm>
              <a:off x="7044968" y="591543"/>
              <a:ext cx="103252" cy="103252"/>
            </a:xfrm>
            <a:prstGeom prst="ellipse">
              <a:avLst/>
            </a:prstGeom>
            <a:solidFill>
              <a:schemeClr val="accent1"/>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7" name="Google Shape;147;p4"/>
            <p:cNvSpPr/>
            <p:nvPr/>
          </p:nvSpPr>
          <p:spPr>
            <a:xfrm>
              <a:off x="6791050" y="1182815"/>
              <a:ext cx="103252" cy="103252"/>
            </a:xfrm>
            <a:prstGeom prst="ellipse">
              <a:avLst/>
            </a:prstGeom>
            <a:solidFill>
              <a:schemeClr val="accent1"/>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8" name="Google Shape;148;p4"/>
            <p:cNvSpPr/>
            <p:nvPr/>
          </p:nvSpPr>
          <p:spPr>
            <a:xfrm>
              <a:off x="7044436" y="-52548"/>
              <a:ext cx="103251" cy="103251"/>
            </a:xfrm>
            <a:prstGeom prst="ellipse">
              <a:avLst/>
            </a:prstGeom>
            <a:solidFill>
              <a:srgbClr val="FF0000"/>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4"/>
            <p:cNvSpPr/>
            <p:nvPr/>
          </p:nvSpPr>
          <p:spPr>
            <a:xfrm>
              <a:off x="5523012" y="2224651"/>
              <a:ext cx="103252" cy="103252"/>
            </a:xfrm>
            <a:prstGeom prst="ellipse">
              <a:avLst/>
            </a:prstGeom>
            <a:solidFill>
              <a:schemeClr val="accent1"/>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0" name="Google Shape;150;p4"/>
            <p:cNvSpPr/>
            <p:nvPr/>
          </p:nvSpPr>
          <p:spPr>
            <a:xfrm>
              <a:off x="8233905" y="2074022"/>
              <a:ext cx="103252" cy="103252"/>
            </a:xfrm>
            <a:prstGeom prst="ellipse">
              <a:avLst/>
            </a:prstGeom>
            <a:solidFill>
              <a:schemeClr val="accent1"/>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1" name="Google Shape;151;p4"/>
            <p:cNvSpPr/>
            <p:nvPr/>
          </p:nvSpPr>
          <p:spPr>
            <a:xfrm>
              <a:off x="8079618" y="2066253"/>
              <a:ext cx="103251" cy="103251"/>
            </a:xfrm>
            <a:prstGeom prst="ellipse">
              <a:avLst/>
            </a:prstGeom>
            <a:solidFill>
              <a:schemeClr val="accent4"/>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2" name="Google Shape;152;p4"/>
            <p:cNvSpPr/>
            <p:nvPr/>
          </p:nvSpPr>
          <p:spPr>
            <a:xfrm>
              <a:off x="8229768" y="2552916"/>
              <a:ext cx="103252" cy="103252"/>
            </a:xfrm>
            <a:prstGeom prst="ellipse">
              <a:avLst/>
            </a:prstGeom>
            <a:solidFill>
              <a:schemeClr val="accent1"/>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3" name="Google Shape;153;p4"/>
            <p:cNvSpPr/>
            <p:nvPr/>
          </p:nvSpPr>
          <p:spPr>
            <a:xfrm>
              <a:off x="8388455" y="2552916"/>
              <a:ext cx="103251" cy="103251"/>
            </a:xfrm>
            <a:prstGeom prst="ellipse">
              <a:avLst/>
            </a:prstGeom>
            <a:solidFill>
              <a:srgbClr val="FF0000"/>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4"/>
            <p:cNvSpPr/>
            <p:nvPr/>
          </p:nvSpPr>
          <p:spPr>
            <a:xfrm>
              <a:off x="7112784" y="2888048"/>
              <a:ext cx="103252" cy="103252"/>
            </a:xfrm>
            <a:prstGeom prst="ellipse">
              <a:avLst/>
            </a:prstGeom>
            <a:solidFill>
              <a:schemeClr val="accent1"/>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5" name="Google Shape;155;p4"/>
            <p:cNvSpPr/>
            <p:nvPr/>
          </p:nvSpPr>
          <p:spPr>
            <a:xfrm>
              <a:off x="7170951" y="3318236"/>
              <a:ext cx="103252" cy="103252"/>
            </a:xfrm>
            <a:prstGeom prst="ellipse">
              <a:avLst/>
            </a:prstGeom>
            <a:solidFill>
              <a:schemeClr val="accent1"/>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4"/>
            <p:cNvSpPr/>
            <p:nvPr/>
          </p:nvSpPr>
          <p:spPr>
            <a:xfrm>
              <a:off x="7284203" y="3662266"/>
              <a:ext cx="103252" cy="103252"/>
            </a:xfrm>
            <a:prstGeom prst="ellipse">
              <a:avLst/>
            </a:prstGeom>
            <a:solidFill>
              <a:schemeClr val="accent1"/>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7" name="Google Shape;157;p4"/>
            <p:cNvSpPr/>
            <p:nvPr/>
          </p:nvSpPr>
          <p:spPr>
            <a:xfrm>
              <a:off x="7141081" y="3663337"/>
              <a:ext cx="103251" cy="103251"/>
            </a:xfrm>
            <a:prstGeom prst="ellipse">
              <a:avLst/>
            </a:prstGeom>
            <a:solidFill>
              <a:schemeClr val="accent4"/>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8" name="Google Shape;158;p4"/>
            <p:cNvSpPr/>
            <p:nvPr/>
          </p:nvSpPr>
          <p:spPr>
            <a:xfrm>
              <a:off x="7424788" y="3662913"/>
              <a:ext cx="103251" cy="103251"/>
            </a:xfrm>
            <a:prstGeom prst="ellipse">
              <a:avLst/>
            </a:prstGeom>
            <a:solidFill>
              <a:srgbClr val="FF0000"/>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9" name="Google Shape;159;p4"/>
            <p:cNvSpPr/>
            <p:nvPr/>
          </p:nvSpPr>
          <p:spPr>
            <a:xfrm>
              <a:off x="6792369" y="4038461"/>
              <a:ext cx="103252" cy="103252"/>
            </a:xfrm>
            <a:prstGeom prst="ellipse">
              <a:avLst/>
            </a:prstGeom>
            <a:solidFill>
              <a:schemeClr val="accent1"/>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p4"/>
            <p:cNvSpPr/>
            <p:nvPr/>
          </p:nvSpPr>
          <p:spPr>
            <a:xfrm>
              <a:off x="6777272" y="4399676"/>
              <a:ext cx="103252" cy="103252"/>
            </a:xfrm>
            <a:prstGeom prst="ellipse">
              <a:avLst/>
            </a:prstGeom>
            <a:solidFill>
              <a:schemeClr val="accent1"/>
            </a:solidFill>
            <a:ln cap="flat" cmpd="sng" w="15875">
              <a:solidFill>
                <a:srgbClr val="A65F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5">
                                            <p:txEl>
                                              <p:pRg end="0" st="0"/>
                                            </p:txEl>
                                          </p:spTgt>
                                        </p:tgtEl>
                                        <p:attrNameLst>
                                          <p:attrName>style.visibility</p:attrName>
                                        </p:attrNameLst>
                                      </p:cBhvr>
                                      <p:to>
                                        <p:strVal val="visible"/>
                                      </p:to>
                                    </p:set>
                                    <p:animEffect filter="fade" transition="in">
                                      <p:cBhvr>
                                        <p:cTn dur="500"/>
                                        <p:tgtEl>
                                          <p:spTgt spid="13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40"/>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489" name="Google Shape;489;p40"/>
          <p:cNvSpPr/>
          <p:nvPr/>
        </p:nvSpPr>
        <p:spPr>
          <a:xfrm>
            <a:off x="2319467" y="1325269"/>
            <a:ext cx="8363350" cy="268533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Purifier Control Systems</a:t>
            </a:r>
            <a:endParaRPr sz="2800">
              <a:solidFill>
                <a:srgbClr val="0C0C0C"/>
              </a:solidFill>
              <a:latin typeface="Calibri"/>
              <a:ea typeface="Calibri"/>
              <a:cs typeface="Calibri"/>
              <a:sym typeface="Calibri"/>
            </a:endParaRPr>
          </a:p>
          <a:p>
            <a:pPr indent="0" lvl="0" marL="0" marR="0" rtl="0" algn="just">
              <a:spcBef>
                <a:spcPts val="0"/>
              </a:spcBef>
              <a:spcAft>
                <a:spcPts val="0"/>
              </a:spcAft>
              <a:buNone/>
            </a:pPr>
            <a:r>
              <a:rPr lang="en-US" sz="1650">
                <a:solidFill>
                  <a:schemeClr val="dk1"/>
                </a:solidFill>
                <a:latin typeface="Times New Roman"/>
                <a:ea typeface="Times New Roman"/>
                <a:cs typeface="Times New Roman"/>
                <a:sym typeface="Times New Roman"/>
              </a:rPr>
              <a:t>Our PLC based Purifier control system for a commercial ship complies with commercial class requirements, commonly referred to as DAU modules, are used to gather &amp; process incoming signals from various sensors and to communicate with the PLC. SMEC offers a range of services that can be tailored to your needs and the age and operating pattern of your vessel. They include replacements for all centrifugal separators used in the marine industry. SMEC purifier Master Control Panel installed outside purifier room for protect the temperature-moisture and remote monitor can able to adjust the time settings.</a:t>
            </a:r>
            <a:endParaRPr sz="1650">
              <a:solidFill>
                <a:schemeClr val="dk1"/>
              </a:solidFill>
              <a:latin typeface="Times New Roman"/>
              <a:ea typeface="Times New Roman"/>
              <a:cs typeface="Times New Roman"/>
              <a:sym typeface="Times New Roman"/>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490" name="Google Shape;490;p40"/>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8">
                                            <p:txEl>
                                              <p:pRg end="0" st="0"/>
                                            </p:txEl>
                                          </p:spTgt>
                                        </p:tgtEl>
                                        <p:attrNameLst>
                                          <p:attrName>style.visibility</p:attrName>
                                        </p:attrNameLst>
                                      </p:cBhvr>
                                      <p:to>
                                        <p:strVal val="visible"/>
                                      </p:to>
                                    </p:set>
                                    <p:animEffect filter="fade" transition="in">
                                      <p:cBhvr>
                                        <p:cTn dur="500"/>
                                        <p:tgtEl>
                                          <p:spTgt spid="488">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1"/>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496" name="Google Shape;496;p41"/>
          <p:cNvSpPr/>
          <p:nvPr/>
        </p:nvSpPr>
        <p:spPr>
          <a:xfrm>
            <a:off x="2140144" y="557558"/>
            <a:ext cx="8719093" cy="47089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Arial"/>
                <a:ea typeface="Arial"/>
                <a:cs typeface="Arial"/>
                <a:sym typeface="Arial"/>
              </a:rPr>
              <a:t>Benefits</a:t>
            </a:r>
            <a:endParaRPr/>
          </a:p>
          <a:p>
            <a:pPr indent="0" lvl="0" marL="0" marR="0" rtl="0" algn="l">
              <a:spcBef>
                <a:spcPts val="0"/>
              </a:spcBef>
              <a:spcAft>
                <a:spcPts val="0"/>
              </a:spcAft>
              <a:buNone/>
            </a:pPr>
            <a:r>
              <a:rPr lang="en-US" sz="1650">
                <a:solidFill>
                  <a:schemeClr val="dk1"/>
                </a:solidFill>
                <a:latin typeface="Times New Roman"/>
                <a:ea typeface="Times New Roman"/>
                <a:cs typeface="Times New Roman"/>
                <a:sym typeface="Times New Roman"/>
              </a:rPr>
              <a:t>Safe auto operation.</a:t>
            </a:r>
            <a:endParaRPr/>
          </a:p>
          <a:p>
            <a:pPr indent="0" lvl="0" marL="0" marR="0" rtl="0" algn="l">
              <a:spcBef>
                <a:spcPts val="0"/>
              </a:spcBef>
              <a:spcAft>
                <a:spcPts val="0"/>
              </a:spcAft>
              <a:buNone/>
            </a:pPr>
            <a:r>
              <a:rPr lang="en-US" sz="1650">
                <a:solidFill>
                  <a:schemeClr val="dk1"/>
                </a:solidFill>
                <a:latin typeface="Times New Roman"/>
                <a:ea typeface="Times New Roman"/>
                <a:cs typeface="Times New Roman"/>
                <a:sym typeface="Times New Roman"/>
              </a:rPr>
              <a:t>Reduced power consumption, wear and oil losses.</a:t>
            </a:r>
            <a:endParaRPr/>
          </a:p>
          <a:p>
            <a:pPr indent="0" lvl="0" marL="0" marR="0" rtl="0" algn="l">
              <a:spcBef>
                <a:spcPts val="0"/>
              </a:spcBef>
              <a:spcAft>
                <a:spcPts val="0"/>
              </a:spcAft>
              <a:buNone/>
            </a:pPr>
            <a:r>
              <a:rPr lang="en-US" sz="1650">
                <a:solidFill>
                  <a:schemeClr val="dk1"/>
                </a:solidFill>
                <a:latin typeface="Times New Roman"/>
                <a:ea typeface="Times New Roman"/>
                <a:cs typeface="Times New Roman"/>
                <a:sym typeface="Times New Roman"/>
              </a:rPr>
              <a:t>Service alert features.</a:t>
            </a:r>
            <a:endParaRPr/>
          </a:p>
          <a:p>
            <a:pPr indent="0" lvl="0" marL="0" marR="0" rtl="0" algn="l">
              <a:spcBef>
                <a:spcPts val="0"/>
              </a:spcBef>
              <a:spcAft>
                <a:spcPts val="0"/>
              </a:spcAft>
              <a:buNone/>
            </a:pPr>
            <a:r>
              <a:rPr lang="en-US" sz="1650">
                <a:solidFill>
                  <a:schemeClr val="dk1"/>
                </a:solidFill>
                <a:latin typeface="Times New Roman"/>
                <a:ea typeface="Times New Roman"/>
                <a:cs typeface="Times New Roman"/>
                <a:sym typeface="Times New Roman"/>
              </a:rPr>
              <a:t>Continues monitoring remote monitor.</a:t>
            </a:r>
            <a:endParaRPr/>
          </a:p>
          <a:p>
            <a:pPr indent="0" lvl="0" marL="0" marR="0" rtl="0" algn="l">
              <a:spcBef>
                <a:spcPts val="0"/>
              </a:spcBef>
              <a:spcAft>
                <a:spcPts val="0"/>
              </a:spcAft>
              <a:buNone/>
            </a:pPr>
            <a:r>
              <a:rPr lang="en-US" sz="1650">
                <a:solidFill>
                  <a:schemeClr val="dk1"/>
                </a:solidFill>
                <a:latin typeface="Times New Roman"/>
                <a:ea typeface="Times New Roman"/>
                <a:cs typeface="Times New Roman"/>
                <a:sym typeface="Times New Roman"/>
              </a:rPr>
              <a:t>Master control unit located outside purifier room to protect temperature.</a:t>
            </a:r>
            <a:endParaRPr/>
          </a:p>
          <a:p>
            <a:pPr indent="0" lvl="0" marL="0" marR="0" rtl="0" algn="l">
              <a:spcBef>
                <a:spcPts val="0"/>
              </a:spcBef>
              <a:spcAft>
                <a:spcPts val="0"/>
              </a:spcAft>
              <a:buNone/>
            </a:pPr>
            <a:r>
              <a:rPr lang="en-US" sz="1650">
                <a:solidFill>
                  <a:schemeClr val="dk1"/>
                </a:solidFill>
                <a:latin typeface="Times New Roman"/>
                <a:ea typeface="Times New Roman"/>
                <a:cs typeface="Times New Roman"/>
                <a:sym typeface="Times New Roman"/>
              </a:rPr>
              <a:t>Easier operation and improved automation.</a:t>
            </a:r>
            <a:endParaRPr/>
          </a:p>
          <a:p>
            <a:pPr indent="-285750" lvl="0" marL="285750" marR="0" rtl="0" algn="l">
              <a:spcBef>
                <a:spcPts val="0"/>
              </a:spcBef>
              <a:spcAft>
                <a:spcPts val="0"/>
              </a:spcAft>
              <a:buClr>
                <a:schemeClr val="dk1"/>
              </a:buClr>
              <a:buSzPts val="1650"/>
              <a:buFont typeface="Noto Sans Symbols"/>
              <a:buChar char="❖"/>
            </a:pPr>
            <a:r>
              <a:rPr lang="en-US" sz="1650">
                <a:solidFill>
                  <a:schemeClr val="dk1"/>
                </a:solidFill>
                <a:latin typeface="Times New Roman"/>
                <a:ea typeface="Times New Roman"/>
                <a:cs typeface="Times New Roman"/>
                <a:sym typeface="Times New Roman"/>
              </a:rPr>
              <a:t>Quick and easy exchange of Control System.</a:t>
            </a:r>
            <a:endParaRPr/>
          </a:p>
          <a:p>
            <a:pPr indent="-285750" lvl="0" marL="285750" marR="0" rtl="0" algn="l">
              <a:spcBef>
                <a:spcPts val="0"/>
              </a:spcBef>
              <a:spcAft>
                <a:spcPts val="0"/>
              </a:spcAft>
              <a:buClr>
                <a:schemeClr val="dk1"/>
              </a:buClr>
              <a:buSzPts val="1650"/>
              <a:buFont typeface="Noto Sans Symbols"/>
              <a:buChar char="❖"/>
            </a:pPr>
            <a:r>
              <a:rPr lang="en-US" sz="1650">
                <a:solidFill>
                  <a:schemeClr val="dk1"/>
                </a:solidFill>
                <a:latin typeface="Times New Roman"/>
                <a:ea typeface="Times New Roman"/>
                <a:cs typeface="Times New Roman"/>
                <a:sym typeface="Times New Roman"/>
              </a:rPr>
              <a:t>Delivery time of 6-7 days.</a:t>
            </a:r>
            <a:endParaRPr/>
          </a:p>
          <a:p>
            <a:pPr indent="-285750" lvl="0" marL="285750" marR="0" rtl="0" algn="l">
              <a:spcBef>
                <a:spcPts val="0"/>
              </a:spcBef>
              <a:spcAft>
                <a:spcPts val="0"/>
              </a:spcAft>
              <a:buClr>
                <a:schemeClr val="dk1"/>
              </a:buClr>
              <a:buSzPts val="1650"/>
              <a:buFont typeface="Noto Sans Symbols"/>
              <a:buChar char="❖"/>
            </a:pPr>
            <a:r>
              <a:rPr lang="en-US" sz="1650">
                <a:solidFill>
                  <a:schemeClr val="dk1"/>
                </a:solidFill>
                <a:latin typeface="Times New Roman"/>
                <a:ea typeface="Times New Roman"/>
                <a:cs typeface="Times New Roman"/>
                <a:sym typeface="Times New Roman"/>
              </a:rPr>
              <a:t>Simplified boiler operation with improved over view all purifier on one screen.</a:t>
            </a:r>
            <a:endParaRPr/>
          </a:p>
          <a:p>
            <a:pPr indent="-285750" lvl="0" marL="285750" marR="0" rtl="0" algn="l">
              <a:spcBef>
                <a:spcPts val="0"/>
              </a:spcBef>
              <a:spcAft>
                <a:spcPts val="0"/>
              </a:spcAft>
              <a:buClr>
                <a:schemeClr val="dk1"/>
              </a:buClr>
              <a:buSzPts val="1650"/>
              <a:buFont typeface="Noto Sans Symbols"/>
              <a:buChar char="❖"/>
            </a:pPr>
            <a:r>
              <a:rPr lang="en-US" sz="1650">
                <a:solidFill>
                  <a:schemeClr val="dk1"/>
                </a:solidFill>
                <a:latin typeface="Times New Roman"/>
                <a:ea typeface="Times New Roman"/>
                <a:cs typeface="Times New Roman"/>
                <a:sym typeface="Times New Roman"/>
              </a:rPr>
              <a:t>Advance shore trouble shooting and IO scanning features.</a:t>
            </a:r>
            <a:endParaRPr/>
          </a:p>
          <a:p>
            <a:pPr indent="-285750" lvl="0" marL="285750" marR="0" rtl="0" algn="l">
              <a:spcBef>
                <a:spcPts val="0"/>
              </a:spcBef>
              <a:spcAft>
                <a:spcPts val="0"/>
              </a:spcAft>
              <a:buClr>
                <a:schemeClr val="dk1"/>
              </a:buClr>
              <a:buSzPts val="1650"/>
              <a:buFont typeface="Noto Sans Symbols"/>
              <a:buChar char="❖"/>
            </a:pPr>
            <a:r>
              <a:rPr lang="en-US" sz="1650">
                <a:solidFill>
                  <a:schemeClr val="dk1"/>
                </a:solidFill>
                <a:latin typeface="Times New Roman"/>
                <a:ea typeface="Times New Roman"/>
                <a:cs typeface="Times New Roman"/>
                <a:sym typeface="Times New Roman"/>
              </a:rPr>
              <a:t>Easier connection to ship control and communications systems.</a:t>
            </a:r>
            <a:endParaRPr/>
          </a:p>
          <a:p>
            <a:pPr indent="-285750" lvl="0" marL="285750" marR="0" rtl="0" algn="l">
              <a:spcBef>
                <a:spcPts val="0"/>
              </a:spcBef>
              <a:spcAft>
                <a:spcPts val="0"/>
              </a:spcAft>
              <a:buClr>
                <a:schemeClr val="dk1"/>
              </a:buClr>
              <a:buSzPts val="1650"/>
              <a:buFont typeface="Noto Sans Symbols"/>
              <a:buChar char="❖"/>
            </a:pPr>
            <a:r>
              <a:rPr lang="en-US" sz="1650">
                <a:solidFill>
                  <a:schemeClr val="dk1"/>
                </a:solidFill>
                <a:latin typeface="Times New Roman"/>
                <a:ea typeface="Times New Roman"/>
                <a:cs typeface="Times New Roman"/>
                <a:sym typeface="Times New Roman"/>
              </a:rPr>
              <a:t>Upgradable software for easy integration of new features.</a:t>
            </a:r>
            <a:endParaRPr/>
          </a:p>
          <a:p>
            <a:pPr indent="-285750" lvl="0" marL="285750" marR="0" rtl="0" algn="l">
              <a:spcBef>
                <a:spcPts val="0"/>
              </a:spcBef>
              <a:spcAft>
                <a:spcPts val="0"/>
              </a:spcAft>
              <a:buClr>
                <a:schemeClr val="dk1"/>
              </a:buClr>
              <a:buSzPts val="1650"/>
              <a:buFont typeface="Noto Sans Symbols"/>
              <a:buChar char="❖"/>
            </a:pPr>
            <a:r>
              <a:rPr lang="en-US" sz="1650">
                <a:solidFill>
                  <a:schemeClr val="dk1"/>
                </a:solidFill>
                <a:latin typeface="Times New Roman"/>
                <a:ea typeface="Times New Roman"/>
                <a:cs typeface="Times New Roman"/>
                <a:sym typeface="Times New Roman"/>
              </a:rPr>
              <a:t>Future-proof expansion options.</a:t>
            </a:r>
            <a:endParaRPr/>
          </a:p>
          <a:p>
            <a:pPr indent="-285750" lvl="0" marL="285750" marR="0" rtl="0" algn="l">
              <a:spcBef>
                <a:spcPts val="0"/>
              </a:spcBef>
              <a:spcAft>
                <a:spcPts val="0"/>
              </a:spcAft>
              <a:buClr>
                <a:schemeClr val="dk1"/>
              </a:buClr>
              <a:buSzPts val="1650"/>
              <a:buFont typeface="Noto Sans Symbols"/>
              <a:buChar char="❖"/>
            </a:pPr>
            <a:r>
              <a:rPr lang="en-US" sz="1650">
                <a:solidFill>
                  <a:schemeClr val="dk1"/>
                </a:solidFill>
                <a:latin typeface="Times New Roman"/>
                <a:ea typeface="Times New Roman"/>
                <a:cs typeface="Times New Roman"/>
                <a:sym typeface="Times New Roman"/>
              </a:rPr>
              <a:t>Manual operation features.</a:t>
            </a:r>
            <a:endParaRPr/>
          </a:p>
          <a:p>
            <a:pPr indent="-285750" lvl="0" marL="285750" marR="0" rtl="0" algn="l">
              <a:spcBef>
                <a:spcPts val="0"/>
              </a:spcBef>
              <a:spcAft>
                <a:spcPts val="0"/>
              </a:spcAft>
              <a:buClr>
                <a:schemeClr val="dk1"/>
              </a:buClr>
              <a:buSzPts val="1650"/>
              <a:buFont typeface="Noto Sans Symbols"/>
              <a:buChar char="❖"/>
            </a:pPr>
            <a:r>
              <a:rPr lang="en-US" sz="1650">
                <a:solidFill>
                  <a:schemeClr val="dk1"/>
                </a:solidFill>
                <a:latin typeface="Times New Roman"/>
                <a:ea typeface="Times New Roman"/>
                <a:cs typeface="Times New Roman"/>
                <a:sym typeface="Times New Roman"/>
              </a:rPr>
              <a:t>Local indication for pressure and temperature.</a:t>
            </a:r>
            <a:endParaRPr/>
          </a:p>
          <a:p>
            <a:pPr indent="-285750" lvl="0" marL="285750" marR="0" rtl="0" algn="l">
              <a:spcBef>
                <a:spcPts val="0"/>
              </a:spcBef>
              <a:spcAft>
                <a:spcPts val="0"/>
              </a:spcAft>
              <a:buClr>
                <a:schemeClr val="dk1"/>
              </a:buClr>
              <a:buSzPts val="1650"/>
              <a:buFont typeface="Noto Sans Symbols"/>
              <a:buChar char="❖"/>
            </a:pPr>
            <a:r>
              <a:rPr lang="en-US" sz="1650">
                <a:solidFill>
                  <a:schemeClr val="dk1"/>
                </a:solidFill>
                <a:latin typeface="Times New Roman"/>
                <a:ea typeface="Times New Roman"/>
                <a:cs typeface="Times New Roman"/>
                <a:sym typeface="Times New Roman"/>
              </a:rPr>
              <a:t>Discharge test.</a:t>
            </a:r>
            <a:endParaRPr/>
          </a:p>
        </p:txBody>
      </p:sp>
      <p:sp>
        <p:nvSpPr>
          <p:cNvPr id="497" name="Google Shape;497;p41"/>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95">
                                            <p:txEl>
                                              <p:pRg end="0" st="0"/>
                                            </p:txEl>
                                          </p:spTgt>
                                        </p:tgtEl>
                                        <p:attrNameLst>
                                          <p:attrName>style.visibility</p:attrName>
                                        </p:attrNameLst>
                                      </p:cBhvr>
                                      <p:to>
                                        <p:strVal val="visible"/>
                                      </p:to>
                                    </p:set>
                                    <p:animEffect filter="fade" transition="in">
                                      <p:cBhvr>
                                        <p:cTn dur="500"/>
                                        <p:tgtEl>
                                          <p:spTgt spid="49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42"/>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503" name="Google Shape;503;p42"/>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Cargo &amp; Ballast Monitoring System</a:t>
            </a:r>
            <a:endParaRPr sz="2800">
              <a:solidFill>
                <a:srgbClr val="0C0C0C"/>
              </a:solidFill>
              <a:latin typeface="Calibri"/>
              <a:ea typeface="Calibri"/>
              <a:cs typeface="Calibri"/>
              <a:sym typeface="Calibri"/>
            </a:endParaRPr>
          </a:p>
          <a:p>
            <a:pPr indent="0" lvl="0" marL="0" marR="0" rtl="0" algn="ctr">
              <a:spcBef>
                <a:spcPts val="0"/>
              </a:spcBef>
              <a:spcAft>
                <a:spcPts val="0"/>
              </a:spcAft>
              <a:buNone/>
            </a:pPr>
            <a:r>
              <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504" name="Google Shape;504;p42"/>
          <p:cNvPicPr preferRelativeResize="0"/>
          <p:nvPr/>
        </p:nvPicPr>
        <p:blipFill rotWithShape="1">
          <a:blip r:embed="rId3">
            <a:alphaModFix/>
          </a:blip>
          <a:srcRect b="0" l="0" r="0" t="0"/>
          <a:stretch/>
        </p:blipFill>
        <p:spPr>
          <a:xfrm>
            <a:off x="1995487" y="872163"/>
            <a:ext cx="9942513" cy="5545625"/>
          </a:xfrm>
          <a:prstGeom prst="rect">
            <a:avLst/>
          </a:prstGeom>
          <a:noFill/>
          <a:ln>
            <a:noFill/>
          </a:ln>
        </p:spPr>
      </p:pic>
      <p:sp>
        <p:nvSpPr>
          <p:cNvPr id="505" name="Google Shape;505;p42"/>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2">
                                            <p:txEl>
                                              <p:pRg end="0" st="0"/>
                                            </p:txEl>
                                          </p:spTgt>
                                        </p:tgtEl>
                                        <p:attrNameLst>
                                          <p:attrName>style.visibility</p:attrName>
                                        </p:attrNameLst>
                                      </p:cBhvr>
                                      <p:to>
                                        <p:strVal val="visible"/>
                                      </p:to>
                                    </p:set>
                                    <p:animEffect filter="fade" transition="in">
                                      <p:cBhvr>
                                        <p:cTn dur="500"/>
                                        <p:tgtEl>
                                          <p:spTgt spid="502">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3"/>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511" name="Google Shape;511;p43"/>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BWTS Project Installation at Turkey</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512" name="Google Shape;512;p43"/>
          <p:cNvPicPr preferRelativeResize="0"/>
          <p:nvPr/>
        </p:nvPicPr>
        <p:blipFill rotWithShape="1">
          <a:blip r:embed="rId3">
            <a:alphaModFix/>
          </a:blip>
          <a:srcRect b="0" l="0" r="0" t="0"/>
          <a:stretch/>
        </p:blipFill>
        <p:spPr>
          <a:xfrm>
            <a:off x="2107097" y="728333"/>
            <a:ext cx="9952382" cy="5605271"/>
          </a:xfrm>
          <a:prstGeom prst="rect">
            <a:avLst/>
          </a:prstGeom>
          <a:noFill/>
          <a:ln>
            <a:noFill/>
          </a:ln>
        </p:spPr>
      </p:pic>
      <p:sp>
        <p:nvSpPr>
          <p:cNvPr id="513" name="Google Shape;513;p43"/>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0">
                                            <p:txEl>
                                              <p:pRg end="0" st="0"/>
                                            </p:txEl>
                                          </p:spTgt>
                                        </p:tgtEl>
                                        <p:attrNameLst>
                                          <p:attrName>style.visibility</p:attrName>
                                        </p:attrNameLst>
                                      </p:cBhvr>
                                      <p:to>
                                        <p:strVal val="visible"/>
                                      </p:to>
                                    </p:set>
                                    <p:animEffect filter="fade" transition="in">
                                      <p:cBhvr>
                                        <p:cTn dur="500"/>
                                        <p:tgtEl>
                                          <p:spTgt spid="510">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44"/>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519" name="Google Shape;519;p44"/>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Cargo Tank Overfill Alarm System</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520" name="Google Shape;520;p44"/>
          <p:cNvPicPr preferRelativeResize="0"/>
          <p:nvPr/>
        </p:nvPicPr>
        <p:blipFill rotWithShape="1">
          <a:blip r:embed="rId3">
            <a:alphaModFix/>
          </a:blip>
          <a:srcRect b="0" l="0" r="0" t="0"/>
          <a:stretch/>
        </p:blipFill>
        <p:spPr>
          <a:xfrm>
            <a:off x="2111194" y="825500"/>
            <a:ext cx="9826806" cy="5512047"/>
          </a:xfrm>
          <a:prstGeom prst="rect">
            <a:avLst/>
          </a:prstGeom>
          <a:noFill/>
          <a:ln>
            <a:noFill/>
          </a:ln>
        </p:spPr>
      </p:pic>
      <p:sp>
        <p:nvSpPr>
          <p:cNvPr id="521" name="Google Shape;521;p44"/>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8">
                                            <p:txEl>
                                              <p:pRg end="0" st="0"/>
                                            </p:txEl>
                                          </p:spTgt>
                                        </p:tgtEl>
                                        <p:attrNameLst>
                                          <p:attrName>style.visibility</p:attrName>
                                        </p:attrNameLst>
                                      </p:cBhvr>
                                      <p:to>
                                        <p:strVal val="visible"/>
                                      </p:to>
                                    </p:set>
                                    <p:animEffect filter="fade" transition="in">
                                      <p:cBhvr>
                                        <p:cTn dur="500"/>
                                        <p:tgtEl>
                                          <p:spTgt spid="518">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000"/>
                                        <p:tgtEl>
                                          <p:spTgt spid="5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5"/>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527" name="Google Shape;527;p45"/>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M/E manoeuvring system with Telegraph</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528" name="Google Shape;528;p45"/>
          <p:cNvPicPr preferRelativeResize="0"/>
          <p:nvPr/>
        </p:nvPicPr>
        <p:blipFill rotWithShape="1">
          <a:blip r:embed="rId3">
            <a:alphaModFix/>
          </a:blip>
          <a:srcRect b="0" l="0" r="0" t="0"/>
          <a:stretch/>
        </p:blipFill>
        <p:spPr>
          <a:xfrm>
            <a:off x="519112" y="62705"/>
            <a:ext cx="1476375" cy="1428750"/>
          </a:xfrm>
          <a:prstGeom prst="rect">
            <a:avLst/>
          </a:prstGeom>
          <a:noFill/>
          <a:ln>
            <a:noFill/>
          </a:ln>
        </p:spPr>
      </p:pic>
      <p:pic>
        <p:nvPicPr>
          <p:cNvPr id="529" name="Google Shape;529;p45"/>
          <p:cNvPicPr preferRelativeResize="0"/>
          <p:nvPr/>
        </p:nvPicPr>
        <p:blipFill rotWithShape="1">
          <a:blip r:embed="rId4">
            <a:alphaModFix/>
          </a:blip>
          <a:srcRect b="0" l="0" r="0" t="0"/>
          <a:stretch/>
        </p:blipFill>
        <p:spPr>
          <a:xfrm>
            <a:off x="2294572" y="745008"/>
            <a:ext cx="9243391" cy="5620050"/>
          </a:xfrm>
          <a:prstGeom prst="rect">
            <a:avLst/>
          </a:prstGeom>
          <a:noFill/>
          <a:ln>
            <a:noFill/>
          </a:ln>
        </p:spPr>
      </p:pic>
      <p:sp>
        <p:nvSpPr>
          <p:cNvPr id="530" name="Google Shape;530;p45"/>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6">
                                            <p:txEl>
                                              <p:pRg end="0" st="0"/>
                                            </p:txEl>
                                          </p:spTgt>
                                        </p:tgtEl>
                                        <p:attrNameLst>
                                          <p:attrName>style.visibility</p:attrName>
                                        </p:attrNameLst>
                                      </p:cBhvr>
                                      <p:to>
                                        <p:strVal val="visible"/>
                                      </p:to>
                                    </p:set>
                                    <p:animEffect filter="fade" transition="in">
                                      <p:cBhvr>
                                        <p:cTn dur="500"/>
                                        <p:tgtEl>
                                          <p:spTgt spid="526">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46"/>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536" name="Google Shape;536;p46"/>
          <p:cNvSpPr/>
          <p:nvPr/>
        </p:nvSpPr>
        <p:spPr>
          <a:xfrm>
            <a:off x="1771844" y="421313"/>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Retrofitting M/E manoeuvring system with Telegraph</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537" name="Google Shape;537;p46"/>
          <p:cNvSpPr/>
          <p:nvPr/>
        </p:nvSpPr>
        <p:spPr>
          <a:xfrm>
            <a:off x="6680938" y="1163927"/>
            <a:ext cx="3487529" cy="4066236"/>
          </a:xfrm>
          <a:prstGeom prst="rect">
            <a:avLst/>
          </a:prstGeom>
          <a:solidFill>
            <a:srgbClr val="B2DD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 are pleased to inform you that </a:t>
            </a:r>
            <a:r>
              <a:rPr b="1" lang="en-US" sz="1800" u="sng">
                <a:solidFill>
                  <a:schemeClr val="dk1"/>
                </a:solidFill>
                <a:latin typeface="Calibri"/>
                <a:ea typeface="Calibri"/>
                <a:cs typeface="Calibri"/>
                <a:sym typeface="Calibri"/>
              </a:rPr>
              <a:t>AVENTICS</a:t>
            </a:r>
            <a:r>
              <a:rPr lang="en-US" sz="1800">
                <a:solidFill>
                  <a:schemeClr val="dk1"/>
                </a:solidFill>
                <a:latin typeface="Calibri"/>
                <a:ea typeface="Calibri"/>
                <a:cs typeface="Calibri"/>
                <a:sym typeface="Calibri"/>
              </a:rPr>
              <a:t> </a:t>
            </a:r>
            <a:r>
              <a:rPr b="1" i="1" lang="en-US" sz="1800">
                <a:solidFill>
                  <a:schemeClr val="dk1"/>
                </a:solidFill>
                <a:latin typeface="Calibri"/>
                <a:ea typeface="Calibri"/>
                <a:cs typeface="Calibri"/>
                <a:sym typeface="Calibri"/>
              </a:rPr>
              <a:t>(Formerly REXROTH PNEUMATICS),</a:t>
            </a:r>
            <a:r>
              <a:rPr lang="en-US" sz="1800">
                <a:solidFill>
                  <a:schemeClr val="dk1"/>
                </a:solidFill>
                <a:latin typeface="Calibri"/>
                <a:ea typeface="Calibri"/>
                <a:cs typeface="Calibri"/>
                <a:sym typeface="Calibri"/>
              </a:rPr>
              <a:t> has retained SMEC as its authorized sales and service provider for their Marine PNEUMATIC and Control products.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We have our core team at Dubai who can do the overhauling of M/E pneumatic system in 35-40 hrs with repair kits.</a:t>
            </a:r>
            <a:endParaRPr sz="1800">
              <a:solidFill>
                <a:schemeClr val="dk1"/>
              </a:solidFill>
              <a:latin typeface="Calibri"/>
              <a:ea typeface="Calibri"/>
              <a:cs typeface="Calibri"/>
              <a:sym typeface="Calibri"/>
            </a:endParaRPr>
          </a:p>
        </p:txBody>
      </p:sp>
      <p:pic>
        <p:nvPicPr>
          <p:cNvPr id="538" name="Google Shape;538;p46"/>
          <p:cNvPicPr preferRelativeResize="0"/>
          <p:nvPr/>
        </p:nvPicPr>
        <p:blipFill rotWithShape="1">
          <a:blip r:embed="rId3">
            <a:alphaModFix/>
          </a:blip>
          <a:srcRect b="0" l="0" r="0" t="0"/>
          <a:stretch/>
        </p:blipFill>
        <p:spPr>
          <a:xfrm>
            <a:off x="2154767" y="1163927"/>
            <a:ext cx="4526171" cy="4124393"/>
          </a:xfrm>
          <a:prstGeom prst="rect">
            <a:avLst/>
          </a:prstGeom>
          <a:noFill/>
          <a:ln>
            <a:noFill/>
          </a:ln>
        </p:spPr>
      </p:pic>
      <p:sp>
        <p:nvSpPr>
          <p:cNvPr id="539" name="Google Shape;539;p46"/>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5">
                                            <p:txEl>
                                              <p:pRg end="0" st="0"/>
                                            </p:txEl>
                                          </p:spTgt>
                                        </p:tgtEl>
                                        <p:attrNameLst>
                                          <p:attrName>style.visibility</p:attrName>
                                        </p:attrNameLst>
                                      </p:cBhvr>
                                      <p:to>
                                        <p:strVal val="visible"/>
                                      </p:to>
                                    </p:set>
                                    <p:animEffect filter="fade" transition="in">
                                      <p:cBhvr>
                                        <p:cTn dur="500"/>
                                        <p:tgtEl>
                                          <p:spTgt spid="535">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1000"/>
                                        <p:tgtEl>
                                          <p:spTgt spid="5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47"/>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545" name="Google Shape;545;p47"/>
          <p:cNvSpPr/>
          <p:nvPr/>
        </p:nvSpPr>
        <p:spPr>
          <a:xfrm>
            <a:off x="2412600" y="376279"/>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Overhauling of M/E manoeuvering system with repair kit</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546" name="Google Shape;546;p47"/>
          <p:cNvSpPr/>
          <p:nvPr/>
        </p:nvSpPr>
        <p:spPr>
          <a:xfrm>
            <a:off x="8450471" y="1070793"/>
            <a:ext cx="3487529" cy="4066236"/>
          </a:xfrm>
          <a:prstGeom prst="rect">
            <a:avLst/>
          </a:prstGeom>
          <a:solidFill>
            <a:srgbClr val="B2DD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 are pleased to inform you that </a:t>
            </a:r>
            <a:r>
              <a:rPr b="1" lang="en-US" sz="1800" u="sng">
                <a:solidFill>
                  <a:schemeClr val="dk1"/>
                </a:solidFill>
                <a:latin typeface="Calibri"/>
                <a:ea typeface="Calibri"/>
                <a:cs typeface="Calibri"/>
                <a:sym typeface="Calibri"/>
              </a:rPr>
              <a:t>AVENTICS</a:t>
            </a:r>
            <a:r>
              <a:rPr lang="en-US" sz="1800">
                <a:solidFill>
                  <a:schemeClr val="dk1"/>
                </a:solidFill>
                <a:latin typeface="Calibri"/>
                <a:ea typeface="Calibri"/>
                <a:cs typeface="Calibri"/>
                <a:sym typeface="Calibri"/>
              </a:rPr>
              <a:t> </a:t>
            </a:r>
            <a:r>
              <a:rPr b="1" i="1" lang="en-US" sz="1800">
                <a:solidFill>
                  <a:schemeClr val="dk1"/>
                </a:solidFill>
                <a:latin typeface="Calibri"/>
                <a:ea typeface="Calibri"/>
                <a:cs typeface="Calibri"/>
                <a:sym typeface="Calibri"/>
              </a:rPr>
              <a:t>(Formerly REXROTH PNEUMATICS),</a:t>
            </a:r>
            <a:r>
              <a:rPr lang="en-US" sz="1800">
                <a:solidFill>
                  <a:schemeClr val="dk1"/>
                </a:solidFill>
                <a:latin typeface="Calibri"/>
                <a:ea typeface="Calibri"/>
                <a:cs typeface="Calibri"/>
                <a:sym typeface="Calibri"/>
              </a:rPr>
              <a:t> has retained SMEC as its authorized sales and service provider for their Marine PNEUMATIC and Control products.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We have our core team at Dubai who can do the overhauling of M/E pneumatic system in 35-40 hrs with repair kits.</a:t>
            </a:r>
            <a:endParaRPr sz="1800">
              <a:solidFill>
                <a:schemeClr val="dk1"/>
              </a:solidFill>
              <a:latin typeface="Calibri"/>
              <a:ea typeface="Calibri"/>
              <a:cs typeface="Calibri"/>
              <a:sym typeface="Calibri"/>
            </a:endParaRPr>
          </a:p>
        </p:txBody>
      </p:sp>
      <p:pic>
        <p:nvPicPr>
          <p:cNvPr id="547" name="Google Shape;547;p47"/>
          <p:cNvPicPr preferRelativeResize="0"/>
          <p:nvPr/>
        </p:nvPicPr>
        <p:blipFill rotWithShape="1">
          <a:blip r:embed="rId3">
            <a:alphaModFix/>
          </a:blip>
          <a:srcRect b="0" l="0" r="0" t="0"/>
          <a:stretch/>
        </p:blipFill>
        <p:spPr>
          <a:xfrm>
            <a:off x="2677777" y="1070793"/>
            <a:ext cx="5772694" cy="2597712"/>
          </a:xfrm>
          <a:prstGeom prst="rect">
            <a:avLst/>
          </a:prstGeom>
          <a:noFill/>
          <a:ln>
            <a:noFill/>
          </a:ln>
        </p:spPr>
      </p:pic>
      <p:pic>
        <p:nvPicPr>
          <p:cNvPr id="548" name="Google Shape;548;p47"/>
          <p:cNvPicPr preferRelativeResize="0"/>
          <p:nvPr/>
        </p:nvPicPr>
        <p:blipFill rotWithShape="1">
          <a:blip r:embed="rId4">
            <a:alphaModFix/>
          </a:blip>
          <a:srcRect b="0" l="0" r="0" t="0"/>
          <a:stretch/>
        </p:blipFill>
        <p:spPr>
          <a:xfrm>
            <a:off x="4292600" y="3799298"/>
            <a:ext cx="4157872" cy="1824839"/>
          </a:xfrm>
          <a:prstGeom prst="rect">
            <a:avLst/>
          </a:prstGeom>
          <a:noFill/>
          <a:ln>
            <a:noFill/>
          </a:ln>
        </p:spPr>
      </p:pic>
      <p:sp>
        <p:nvSpPr>
          <p:cNvPr id="549" name="Google Shape;549;p47"/>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4">
                                            <p:txEl>
                                              <p:pRg end="0" st="0"/>
                                            </p:txEl>
                                          </p:spTgt>
                                        </p:tgtEl>
                                        <p:attrNameLst>
                                          <p:attrName>style.visibility</p:attrName>
                                        </p:attrNameLst>
                                      </p:cBhvr>
                                      <p:to>
                                        <p:strVal val="visible"/>
                                      </p:to>
                                    </p:set>
                                    <p:animEffect filter="fade" transition="in">
                                      <p:cBhvr>
                                        <p:cTn dur="500"/>
                                        <p:tgtEl>
                                          <p:spTgt spid="544">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1000"/>
                                        <p:tgtEl>
                                          <p:spTgt spid="5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48"/>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555" name="Google Shape;555;p48"/>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Overhauling of M/E manoeuvering system with repair kit</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556" name="Google Shape;556;p48"/>
          <p:cNvSpPr/>
          <p:nvPr/>
        </p:nvSpPr>
        <p:spPr>
          <a:xfrm>
            <a:off x="8450471" y="1070793"/>
            <a:ext cx="3487529" cy="4066236"/>
          </a:xfrm>
          <a:prstGeom prst="rect">
            <a:avLst/>
          </a:prstGeom>
          <a:solidFill>
            <a:srgbClr val="B2DD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 are pleased to inform you that </a:t>
            </a:r>
            <a:r>
              <a:rPr b="1" lang="en-US" sz="1800" u="sng">
                <a:solidFill>
                  <a:schemeClr val="dk1"/>
                </a:solidFill>
                <a:latin typeface="Calibri"/>
                <a:ea typeface="Calibri"/>
                <a:cs typeface="Calibri"/>
                <a:sym typeface="Calibri"/>
              </a:rPr>
              <a:t>AVENTICS</a:t>
            </a:r>
            <a:r>
              <a:rPr lang="en-US" sz="1800">
                <a:solidFill>
                  <a:schemeClr val="dk1"/>
                </a:solidFill>
                <a:latin typeface="Calibri"/>
                <a:ea typeface="Calibri"/>
                <a:cs typeface="Calibri"/>
                <a:sym typeface="Calibri"/>
              </a:rPr>
              <a:t> </a:t>
            </a:r>
            <a:r>
              <a:rPr b="1" i="1" lang="en-US" sz="1800">
                <a:solidFill>
                  <a:schemeClr val="dk1"/>
                </a:solidFill>
                <a:latin typeface="Calibri"/>
                <a:ea typeface="Calibri"/>
                <a:cs typeface="Calibri"/>
                <a:sym typeface="Calibri"/>
              </a:rPr>
              <a:t>(Formerly REXROTH PNEUMATICS),</a:t>
            </a:r>
            <a:r>
              <a:rPr lang="en-US" sz="1800">
                <a:solidFill>
                  <a:schemeClr val="dk1"/>
                </a:solidFill>
                <a:latin typeface="Calibri"/>
                <a:ea typeface="Calibri"/>
                <a:cs typeface="Calibri"/>
                <a:sym typeface="Calibri"/>
              </a:rPr>
              <a:t> has retained SMEC as its authorized sales and service provider for their Marine PNEUMATIC and Control products.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We have our core team at Dubai who can do the overhauling of M/E pneumatic system in 35-40 hrs with repair kits.</a:t>
            </a:r>
            <a:endParaRPr sz="1800">
              <a:solidFill>
                <a:schemeClr val="dk1"/>
              </a:solidFill>
              <a:latin typeface="Calibri"/>
              <a:ea typeface="Calibri"/>
              <a:cs typeface="Calibri"/>
              <a:sym typeface="Calibri"/>
            </a:endParaRPr>
          </a:p>
        </p:txBody>
      </p:sp>
      <p:pic>
        <p:nvPicPr>
          <p:cNvPr id="557" name="Google Shape;557;p48"/>
          <p:cNvPicPr preferRelativeResize="0"/>
          <p:nvPr/>
        </p:nvPicPr>
        <p:blipFill rotWithShape="1">
          <a:blip r:embed="rId3">
            <a:alphaModFix/>
          </a:blip>
          <a:srcRect b="0" l="0" r="0" t="0"/>
          <a:stretch/>
        </p:blipFill>
        <p:spPr>
          <a:xfrm>
            <a:off x="2098703" y="1050704"/>
            <a:ext cx="6351767" cy="2733505"/>
          </a:xfrm>
          <a:prstGeom prst="rect">
            <a:avLst/>
          </a:prstGeom>
          <a:noFill/>
          <a:ln>
            <a:noFill/>
          </a:ln>
        </p:spPr>
      </p:pic>
      <p:pic>
        <p:nvPicPr>
          <p:cNvPr id="558" name="Google Shape;558;p48"/>
          <p:cNvPicPr preferRelativeResize="0"/>
          <p:nvPr/>
        </p:nvPicPr>
        <p:blipFill rotWithShape="1">
          <a:blip r:embed="rId4">
            <a:alphaModFix/>
          </a:blip>
          <a:srcRect b="0" l="0" r="0" t="0"/>
          <a:stretch/>
        </p:blipFill>
        <p:spPr>
          <a:xfrm>
            <a:off x="2098703" y="3782506"/>
            <a:ext cx="6351767" cy="2709044"/>
          </a:xfrm>
          <a:prstGeom prst="rect">
            <a:avLst/>
          </a:prstGeom>
          <a:noFill/>
          <a:ln>
            <a:noFill/>
          </a:ln>
        </p:spPr>
      </p:pic>
      <p:sp>
        <p:nvSpPr>
          <p:cNvPr id="559" name="Google Shape;559;p48"/>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4">
                                            <p:txEl>
                                              <p:pRg end="0" st="0"/>
                                            </p:txEl>
                                          </p:spTgt>
                                        </p:tgtEl>
                                        <p:attrNameLst>
                                          <p:attrName>style.visibility</p:attrName>
                                        </p:attrNameLst>
                                      </p:cBhvr>
                                      <p:to>
                                        <p:strVal val="visible"/>
                                      </p:to>
                                    </p:set>
                                    <p:animEffect filter="fade" transition="in">
                                      <p:cBhvr>
                                        <p:cTn dur="500"/>
                                        <p:tgtEl>
                                          <p:spTgt spid="554">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49"/>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565" name="Google Shape;565;p49"/>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Overhauling of M/E manoeuvering system with repair kit</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sp>
        <p:nvSpPr>
          <p:cNvPr id="566" name="Google Shape;566;p49"/>
          <p:cNvSpPr/>
          <p:nvPr/>
        </p:nvSpPr>
        <p:spPr>
          <a:xfrm>
            <a:off x="8450471" y="1070793"/>
            <a:ext cx="3487529" cy="4066236"/>
          </a:xfrm>
          <a:prstGeom prst="rect">
            <a:avLst/>
          </a:prstGeom>
          <a:solidFill>
            <a:srgbClr val="B2DDF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We are pleased to inform you that </a:t>
            </a:r>
            <a:r>
              <a:rPr b="1" lang="en-US" sz="1800" u="sng">
                <a:solidFill>
                  <a:schemeClr val="dk1"/>
                </a:solidFill>
                <a:latin typeface="Calibri"/>
                <a:ea typeface="Calibri"/>
                <a:cs typeface="Calibri"/>
                <a:sym typeface="Calibri"/>
              </a:rPr>
              <a:t>AVENTICS</a:t>
            </a:r>
            <a:r>
              <a:rPr lang="en-US" sz="1800">
                <a:solidFill>
                  <a:schemeClr val="dk1"/>
                </a:solidFill>
                <a:latin typeface="Calibri"/>
                <a:ea typeface="Calibri"/>
                <a:cs typeface="Calibri"/>
                <a:sym typeface="Calibri"/>
              </a:rPr>
              <a:t> </a:t>
            </a:r>
            <a:r>
              <a:rPr b="1" i="1" lang="en-US" sz="1800">
                <a:solidFill>
                  <a:schemeClr val="dk1"/>
                </a:solidFill>
                <a:latin typeface="Calibri"/>
                <a:ea typeface="Calibri"/>
                <a:cs typeface="Calibri"/>
                <a:sym typeface="Calibri"/>
              </a:rPr>
              <a:t>(Formerly REXROTH PNEUMATICS),</a:t>
            </a:r>
            <a:r>
              <a:rPr lang="en-US" sz="1800">
                <a:solidFill>
                  <a:schemeClr val="dk1"/>
                </a:solidFill>
                <a:latin typeface="Calibri"/>
                <a:ea typeface="Calibri"/>
                <a:cs typeface="Calibri"/>
                <a:sym typeface="Calibri"/>
              </a:rPr>
              <a:t> has retained SMEC as its authorized sales and service provider for their Marine PNEUMATIC and Control products.</a:t>
            </a:r>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a:p>
            <a:pPr indent="0" lvl="0" marL="0" marR="0" rtl="0" algn="l">
              <a:spcBef>
                <a:spcPts val="0"/>
              </a:spcBef>
              <a:spcAft>
                <a:spcPts val="0"/>
              </a:spcAft>
              <a:buNone/>
            </a:pPr>
            <a:r>
              <a:rPr b="1" i="1" lang="en-US" sz="1800">
                <a:solidFill>
                  <a:schemeClr val="dk1"/>
                </a:solidFill>
                <a:latin typeface="Calibri"/>
                <a:ea typeface="Calibri"/>
                <a:cs typeface="Calibri"/>
                <a:sym typeface="Calibri"/>
              </a:rPr>
              <a:t>We have our core team at Dubai who can do the overhauling of M/E pneumatic system in 35-40 hrs with repair kits.</a:t>
            </a:r>
            <a:endParaRPr sz="1800">
              <a:solidFill>
                <a:schemeClr val="dk1"/>
              </a:solidFill>
              <a:latin typeface="Calibri"/>
              <a:ea typeface="Calibri"/>
              <a:cs typeface="Calibri"/>
              <a:sym typeface="Calibri"/>
            </a:endParaRPr>
          </a:p>
        </p:txBody>
      </p:sp>
      <p:pic>
        <p:nvPicPr>
          <p:cNvPr id="567" name="Google Shape;567;p49"/>
          <p:cNvPicPr preferRelativeResize="0"/>
          <p:nvPr/>
        </p:nvPicPr>
        <p:blipFill rotWithShape="1">
          <a:blip r:embed="rId3">
            <a:alphaModFix/>
          </a:blip>
          <a:srcRect b="0" l="0" r="0" t="0"/>
          <a:stretch/>
        </p:blipFill>
        <p:spPr>
          <a:xfrm>
            <a:off x="2542040" y="1070793"/>
            <a:ext cx="5908431" cy="2658794"/>
          </a:xfrm>
          <a:prstGeom prst="rect">
            <a:avLst/>
          </a:prstGeom>
          <a:noFill/>
          <a:ln>
            <a:noFill/>
          </a:ln>
        </p:spPr>
      </p:pic>
      <p:pic>
        <p:nvPicPr>
          <p:cNvPr id="568" name="Google Shape;568;p49"/>
          <p:cNvPicPr preferRelativeResize="0"/>
          <p:nvPr/>
        </p:nvPicPr>
        <p:blipFill rotWithShape="1">
          <a:blip r:embed="rId4">
            <a:alphaModFix/>
          </a:blip>
          <a:srcRect b="0" l="0" r="0" t="0"/>
          <a:stretch/>
        </p:blipFill>
        <p:spPr>
          <a:xfrm>
            <a:off x="2542040" y="3708229"/>
            <a:ext cx="5908431" cy="2658794"/>
          </a:xfrm>
          <a:prstGeom prst="rect">
            <a:avLst/>
          </a:prstGeom>
          <a:noFill/>
          <a:ln>
            <a:noFill/>
          </a:ln>
        </p:spPr>
      </p:pic>
      <p:sp>
        <p:nvSpPr>
          <p:cNvPr id="569" name="Google Shape;569;p49"/>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64">
                                            <p:txEl>
                                              <p:pRg end="0" st="0"/>
                                            </p:txEl>
                                          </p:spTgt>
                                        </p:tgtEl>
                                        <p:attrNameLst>
                                          <p:attrName>style.visibility</p:attrName>
                                        </p:attrNameLst>
                                      </p:cBhvr>
                                      <p:to>
                                        <p:strVal val="visible"/>
                                      </p:to>
                                    </p:set>
                                    <p:animEffect filter="fade" transition="in">
                                      <p:cBhvr>
                                        <p:cTn dur="500"/>
                                        <p:tgtEl>
                                          <p:spTgt spid="564">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1000"/>
                                        <p:tgtEl>
                                          <p:spTgt spid="5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5"/>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166" name="Google Shape;166;p5"/>
          <p:cNvSpPr/>
          <p:nvPr/>
        </p:nvSpPr>
        <p:spPr>
          <a:xfrm>
            <a:off x="2019852" y="539800"/>
            <a:ext cx="7759148" cy="1109734"/>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rPr lang="en-US" sz="1800">
                <a:solidFill>
                  <a:schemeClr val="dk1"/>
                </a:solidFill>
                <a:latin typeface="Trebuchet MS"/>
                <a:ea typeface="Trebuchet MS"/>
                <a:cs typeface="Trebuchet MS"/>
                <a:sym typeface="Trebuchet MS"/>
              </a:rPr>
              <a:t>We feel proud to be showcasing our capabilities which can be broadly noted down below.</a:t>
            </a:r>
            <a:endParaRPr/>
          </a:p>
          <a:p>
            <a:pPr indent="-285750" lvl="0" marL="285750" marR="0" rtl="0" algn="l">
              <a:lnSpc>
                <a:spcPct val="200000"/>
              </a:lnSpc>
              <a:spcBef>
                <a:spcPts val="0"/>
              </a:spcBef>
              <a:spcAft>
                <a:spcPts val="0"/>
              </a:spcAft>
              <a:buClr>
                <a:schemeClr val="dk1"/>
              </a:buClr>
              <a:buSzPts val="1800"/>
              <a:buFont typeface="Noto Sans Symbols"/>
              <a:buChar char="▪"/>
            </a:pPr>
            <a:r>
              <a:rPr b="1" lang="en-US" sz="1400">
                <a:solidFill>
                  <a:schemeClr val="dk1"/>
                </a:solidFill>
                <a:latin typeface="Trebuchet MS"/>
                <a:ea typeface="Trebuchet MS"/>
                <a:cs typeface="Trebuchet MS"/>
                <a:sym typeface="Trebuchet MS"/>
              </a:rPr>
              <a:t>GLOBAL ACCESS</a:t>
            </a:r>
            <a:endParaRPr sz="1400">
              <a:solidFill>
                <a:schemeClr val="dk1"/>
              </a:solidFill>
              <a:latin typeface="Calibri"/>
              <a:ea typeface="Calibri"/>
              <a:cs typeface="Calibri"/>
              <a:sym typeface="Calibri"/>
            </a:endParaRPr>
          </a:p>
          <a:p>
            <a:pPr indent="-285750" lvl="0" marL="285750" marR="0" rtl="0" algn="l">
              <a:lnSpc>
                <a:spcPct val="200000"/>
              </a:lnSpc>
              <a:spcBef>
                <a:spcPts val="0"/>
              </a:spcBef>
              <a:spcAft>
                <a:spcPts val="0"/>
              </a:spcAft>
              <a:buClr>
                <a:schemeClr val="dk1"/>
              </a:buClr>
              <a:buSzPts val="1800"/>
              <a:buFont typeface="Noto Sans Symbols"/>
              <a:buChar char="▪"/>
            </a:pPr>
            <a:r>
              <a:rPr b="1" lang="en-US" sz="1400">
                <a:solidFill>
                  <a:schemeClr val="dk1"/>
                </a:solidFill>
                <a:latin typeface="Trebuchet MS"/>
                <a:ea typeface="Trebuchet MS"/>
                <a:cs typeface="Trebuchet MS"/>
                <a:sym typeface="Trebuchet MS"/>
              </a:rPr>
              <a:t>STRONG TECHNICAL TEAM</a:t>
            </a:r>
            <a:endParaRPr sz="1400">
              <a:solidFill>
                <a:schemeClr val="dk1"/>
              </a:solidFill>
              <a:latin typeface="Calibri"/>
              <a:ea typeface="Calibri"/>
              <a:cs typeface="Calibri"/>
              <a:sym typeface="Calibri"/>
            </a:endParaRPr>
          </a:p>
          <a:p>
            <a:pPr indent="-285750" lvl="0" marL="285750" marR="0" rtl="0" algn="l">
              <a:lnSpc>
                <a:spcPct val="200000"/>
              </a:lnSpc>
              <a:spcBef>
                <a:spcPts val="0"/>
              </a:spcBef>
              <a:spcAft>
                <a:spcPts val="0"/>
              </a:spcAft>
              <a:buClr>
                <a:schemeClr val="dk1"/>
              </a:buClr>
              <a:buSzPts val="1800"/>
              <a:buFont typeface="Noto Sans Symbols"/>
              <a:buChar char="▪"/>
            </a:pPr>
            <a:r>
              <a:rPr b="1" lang="en-US" sz="1400">
                <a:solidFill>
                  <a:schemeClr val="dk1"/>
                </a:solidFill>
                <a:latin typeface="Trebuchet MS"/>
                <a:ea typeface="Trebuchet MS"/>
                <a:cs typeface="Trebuchet MS"/>
                <a:sym typeface="Trebuchet MS"/>
              </a:rPr>
              <a:t>ALL TYPES OF MATERIAL AVAILABILITY</a:t>
            </a:r>
            <a:endParaRPr sz="1400">
              <a:solidFill>
                <a:schemeClr val="dk1"/>
              </a:solidFill>
              <a:latin typeface="Calibri"/>
              <a:ea typeface="Calibri"/>
              <a:cs typeface="Calibri"/>
              <a:sym typeface="Calibri"/>
            </a:endParaRPr>
          </a:p>
          <a:p>
            <a:pPr indent="-285750" lvl="0" marL="285750" marR="0" rtl="0" algn="l">
              <a:lnSpc>
                <a:spcPct val="200000"/>
              </a:lnSpc>
              <a:spcBef>
                <a:spcPts val="0"/>
              </a:spcBef>
              <a:spcAft>
                <a:spcPts val="0"/>
              </a:spcAft>
              <a:buClr>
                <a:schemeClr val="dk1"/>
              </a:buClr>
              <a:buSzPts val="1800"/>
              <a:buFont typeface="Noto Sans Symbols"/>
              <a:buChar char="▪"/>
            </a:pPr>
            <a:r>
              <a:rPr b="1" lang="en-US" sz="1400">
                <a:solidFill>
                  <a:schemeClr val="dk1"/>
                </a:solidFill>
                <a:latin typeface="Trebuchet MS"/>
                <a:ea typeface="Trebuchet MS"/>
                <a:cs typeface="Trebuchet MS"/>
                <a:sym typeface="Trebuchet MS"/>
              </a:rPr>
              <a:t>ALL MAJOR BRAND SYSTEM INTEGRATION</a:t>
            </a:r>
            <a:endParaRPr sz="1400">
              <a:solidFill>
                <a:schemeClr val="dk1"/>
              </a:solidFill>
              <a:latin typeface="Calibri"/>
              <a:ea typeface="Calibri"/>
              <a:cs typeface="Calibri"/>
              <a:sym typeface="Calibri"/>
            </a:endParaRPr>
          </a:p>
          <a:p>
            <a:pPr indent="-285750" lvl="0" marL="285750" marR="0" rtl="0" algn="l">
              <a:lnSpc>
                <a:spcPct val="200000"/>
              </a:lnSpc>
              <a:spcBef>
                <a:spcPts val="0"/>
              </a:spcBef>
              <a:spcAft>
                <a:spcPts val="0"/>
              </a:spcAft>
              <a:buClr>
                <a:schemeClr val="dk1"/>
              </a:buClr>
              <a:buSzPts val="1800"/>
              <a:buFont typeface="Noto Sans Symbols"/>
              <a:buChar char="▪"/>
            </a:pPr>
            <a:r>
              <a:rPr b="1" lang="en-US" sz="1400">
                <a:solidFill>
                  <a:schemeClr val="dk1"/>
                </a:solidFill>
                <a:latin typeface="Trebuchet MS"/>
                <a:ea typeface="Trebuchet MS"/>
                <a:cs typeface="Trebuchet MS"/>
                <a:sym typeface="Trebuchet MS"/>
              </a:rPr>
              <a:t>ACCESS TO ALL MAJOR PORTS</a:t>
            </a:r>
            <a:endParaRPr sz="1400">
              <a:solidFill>
                <a:schemeClr val="dk1"/>
              </a:solidFill>
              <a:latin typeface="Calibri"/>
              <a:ea typeface="Calibri"/>
              <a:cs typeface="Calibri"/>
              <a:sym typeface="Calibri"/>
            </a:endParaRPr>
          </a:p>
          <a:p>
            <a:pPr indent="-285750" lvl="0" marL="285750" marR="0" rtl="0" algn="l">
              <a:lnSpc>
                <a:spcPct val="200000"/>
              </a:lnSpc>
              <a:spcBef>
                <a:spcPts val="0"/>
              </a:spcBef>
              <a:spcAft>
                <a:spcPts val="0"/>
              </a:spcAft>
              <a:buClr>
                <a:schemeClr val="dk1"/>
              </a:buClr>
              <a:buSzPts val="1800"/>
              <a:buFont typeface="Noto Sans Symbols"/>
              <a:buChar char="▪"/>
            </a:pPr>
            <a:r>
              <a:rPr b="1" lang="en-US" sz="1400">
                <a:solidFill>
                  <a:schemeClr val="dk1"/>
                </a:solidFill>
                <a:latin typeface="Trebuchet MS"/>
                <a:ea typeface="Trebuchet MS"/>
                <a:cs typeface="Trebuchet MS"/>
                <a:sym typeface="Trebuchet MS"/>
              </a:rPr>
              <a:t>CUSTOM SOFTWARE DEVELOPMENTS</a:t>
            </a:r>
            <a:endParaRPr sz="1400">
              <a:solidFill>
                <a:schemeClr val="dk1"/>
              </a:solidFill>
              <a:latin typeface="Calibri"/>
              <a:ea typeface="Calibri"/>
              <a:cs typeface="Calibri"/>
              <a:sym typeface="Calibri"/>
            </a:endParaRPr>
          </a:p>
          <a:p>
            <a:pPr indent="-285750" lvl="0" marL="285750" marR="0" rtl="0" algn="l">
              <a:lnSpc>
                <a:spcPct val="200000"/>
              </a:lnSpc>
              <a:spcBef>
                <a:spcPts val="0"/>
              </a:spcBef>
              <a:spcAft>
                <a:spcPts val="0"/>
              </a:spcAft>
              <a:buClr>
                <a:schemeClr val="dk1"/>
              </a:buClr>
              <a:buSzPts val="1800"/>
              <a:buFont typeface="Noto Sans Symbols"/>
              <a:buChar char="▪"/>
            </a:pPr>
            <a:r>
              <a:rPr b="1" lang="en-US" sz="1400">
                <a:solidFill>
                  <a:schemeClr val="dk1"/>
                </a:solidFill>
                <a:latin typeface="Trebuchet MS"/>
                <a:ea typeface="Trebuchet MS"/>
                <a:cs typeface="Trebuchet MS"/>
                <a:sym typeface="Trebuchet MS"/>
              </a:rPr>
              <a:t>ENSURE THE HIGHEST STANDARDS OF QUALITY</a:t>
            </a:r>
            <a:endParaRPr sz="14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5"/>
          <p:cNvSpPr txBox="1"/>
          <p:nvPr>
            <p:ph type="ctrTitle"/>
          </p:nvPr>
        </p:nvSpPr>
        <p:spPr>
          <a:xfrm>
            <a:off x="3976256" y="5570371"/>
            <a:ext cx="8215800" cy="11769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5">
                                            <p:txEl>
                                              <p:pRg end="0" st="0"/>
                                            </p:txEl>
                                          </p:spTgt>
                                        </p:tgtEl>
                                        <p:attrNameLst>
                                          <p:attrName>style.visibility</p:attrName>
                                        </p:attrNameLst>
                                      </p:cBhvr>
                                      <p:to>
                                        <p:strVal val="visible"/>
                                      </p:to>
                                    </p:set>
                                    <p:animEffect filter="fade" transition="in">
                                      <p:cBhvr>
                                        <p:cTn dur="500"/>
                                        <p:tgtEl>
                                          <p:spTgt spid="165">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50"/>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575" name="Google Shape;575;p50"/>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Aux Engine Alarms</a:t>
            </a:r>
            <a:endParaRPr sz="1200">
              <a:solidFill>
                <a:srgbClr val="0C0C0C"/>
              </a:solidFill>
              <a:latin typeface="Calibri"/>
              <a:ea typeface="Calibri"/>
              <a:cs typeface="Calibri"/>
              <a:sym typeface="Calibri"/>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576" name="Google Shape;576;p50"/>
          <p:cNvPicPr preferRelativeResize="0"/>
          <p:nvPr/>
        </p:nvPicPr>
        <p:blipFill rotWithShape="1">
          <a:blip r:embed="rId3">
            <a:alphaModFix/>
          </a:blip>
          <a:srcRect b="0" l="0" r="0" t="0"/>
          <a:stretch/>
        </p:blipFill>
        <p:spPr>
          <a:xfrm>
            <a:off x="2079431" y="730739"/>
            <a:ext cx="9858570" cy="5545445"/>
          </a:xfrm>
          <a:prstGeom prst="rect">
            <a:avLst/>
          </a:prstGeom>
          <a:noFill/>
          <a:ln>
            <a:noFill/>
          </a:ln>
        </p:spPr>
      </p:pic>
      <p:sp>
        <p:nvSpPr>
          <p:cNvPr id="577" name="Google Shape;577;p50"/>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74">
                                            <p:txEl>
                                              <p:pRg end="0" st="0"/>
                                            </p:txEl>
                                          </p:spTgt>
                                        </p:tgtEl>
                                        <p:attrNameLst>
                                          <p:attrName>style.visibility</p:attrName>
                                        </p:attrNameLst>
                                      </p:cBhvr>
                                      <p:to>
                                        <p:strVal val="visible"/>
                                      </p:to>
                                    </p:set>
                                    <p:animEffect filter="fade" transition="in">
                                      <p:cBhvr>
                                        <p:cTn dur="500"/>
                                        <p:tgtEl>
                                          <p:spTgt spid="574">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75"/>
                                        </p:tgtEl>
                                        <p:attrNameLst>
                                          <p:attrName>style.visibility</p:attrName>
                                        </p:attrNameLst>
                                      </p:cBhvr>
                                      <p:to>
                                        <p:strVal val="visible"/>
                                      </p:to>
                                    </p:set>
                                    <p:animEffect filter="fade" transition="in">
                                      <p:cBhvr>
                                        <p:cTn dur="1000"/>
                                        <p:tgtEl>
                                          <p:spTgt spid="5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51"/>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583" name="Google Shape;583;p51"/>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SMEC Fast Fuel Change Over System</a:t>
            </a:r>
            <a:endParaRPr sz="1200">
              <a:solidFill>
                <a:srgbClr val="0C0C0C"/>
              </a:solidFill>
              <a:latin typeface="Georgia"/>
              <a:ea typeface="Georgia"/>
              <a:cs typeface="Georgia"/>
              <a:sym typeface="Georgia"/>
            </a:endParaRPr>
          </a:p>
          <a:p>
            <a:pPr indent="0" lvl="0" marL="12700" marR="5080" rtl="0" algn="l">
              <a:spcBef>
                <a:spcPts val="100"/>
              </a:spcBef>
              <a:spcAft>
                <a:spcPts val="0"/>
              </a:spcAft>
              <a:buNone/>
            </a:pPr>
            <a:r>
              <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584" name="Google Shape;584;p51"/>
          <p:cNvPicPr preferRelativeResize="0"/>
          <p:nvPr/>
        </p:nvPicPr>
        <p:blipFill rotWithShape="1">
          <a:blip r:embed="rId3">
            <a:alphaModFix/>
          </a:blip>
          <a:srcRect b="0" l="0" r="0" t="0"/>
          <a:stretch/>
        </p:blipFill>
        <p:spPr>
          <a:xfrm>
            <a:off x="2361680" y="718038"/>
            <a:ext cx="9311208" cy="5754483"/>
          </a:xfrm>
          <a:prstGeom prst="rect">
            <a:avLst/>
          </a:prstGeom>
          <a:noFill/>
          <a:ln>
            <a:noFill/>
          </a:ln>
        </p:spPr>
      </p:pic>
      <p:sp>
        <p:nvSpPr>
          <p:cNvPr id="585" name="Google Shape;585;p51"/>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2">
                                            <p:txEl>
                                              <p:pRg end="0" st="0"/>
                                            </p:txEl>
                                          </p:spTgt>
                                        </p:tgtEl>
                                        <p:attrNameLst>
                                          <p:attrName>style.visibility</p:attrName>
                                        </p:attrNameLst>
                                      </p:cBhvr>
                                      <p:to>
                                        <p:strVal val="visible"/>
                                      </p:to>
                                    </p:set>
                                    <p:animEffect filter="fade" transition="in">
                                      <p:cBhvr>
                                        <p:cTn dur="500"/>
                                        <p:tgtEl>
                                          <p:spTgt spid="582">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52"/>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591" name="Google Shape;591;p52"/>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IG O2 ANALYZER</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592" name="Google Shape;592;p52"/>
          <p:cNvPicPr preferRelativeResize="0"/>
          <p:nvPr/>
        </p:nvPicPr>
        <p:blipFill rotWithShape="1">
          <a:blip r:embed="rId3">
            <a:alphaModFix/>
          </a:blip>
          <a:srcRect b="0" l="0" r="0" t="0"/>
          <a:stretch/>
        </p:blipFill>
        <p:spPr>
          <a:xfrm>
            <a:off x="2412600" y="728720"/>
            <a:ext cx="4060234" cy="4678728"/>
          </a:xfrm>
          <a:prstGeom prst="rect">
            <a:avLst/>
          </a:prstGeom>
          <a:noFill/>
          <a:ln>
            <a:noFill/>
          </a:ln>
        </p:spPr>
      </p:pic>
      <p:pic>
        <p:nvPicPr>
          <p:cNvPr id="593" name="Google Shape;593;p52"/>
          <p:cNvPicPr preferRelativeResize="0"/>
          <p:nvPr/>
        </p:nvPicPr>
        <p:blipFill rotWithShape="1">
          <a:blip r:embed="rId4">
            <a:alphaModFix/>
          </a:blip>
          <a:srcRect b="0" l="0" r="0" t="0"/>
          <a:stretch/>
        </p:blipFill>
        <p:spPr>
          <a:xfrm>
            <a:off x="7539649" y="728720"/>
            <a:ext cx="3949148" cy="4678728"/>
          </a:xfrm>
          <a:prstGeom prst="rect">
            <a:avLst/>
          </a:prstGeom>
          <a:noFill/>
          <a:ln>
            <a:noFill/>
          </a:ln>
        </p:spPr>
      </p:pic>
      <p:sp>
        <p:nvSpPr>
          <p:cNvPr id="594" name="Google Shape;594;p52"/>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0">
                                            <p:txEl>
                                              <p:pRg end="0" st="0"/>
                                            </p:txEl>
                                          </p:spTgt>
                                        </p:tgtEl>
                                        <p:attrNameLst>
                                          <p:attrName>style.visibility</p:attrName>
                                        </p:attrNameLst>
                                      </p:cBhvr>
                                      <p:to>
                                        <p:strVal val="visible"/>
                                      </p:to>
                                    </p:set>
                                    <p:animEffect filter="fade" transition="in">
                                      <p:cBhvr>
                                        <p:cTn dur="500"/>
                                        <p:tgtEl>
                                          <p:spTgt spid="590">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000"/>
                                        <p:tgtEl>
                                          <p:spTgt spid="5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53"/>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600" name="Google Shape;600;p53"/>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Inert Gas System Control Panel</a:t>
            </a:r>
            <a:endParaRPr sz="1200">
              <a:solidFill>
                <a:srgbClr val="0C0C0C"/>
              </a:solidFill>
              <a:latin typeface="Georgia"/>
              <a:ea typeface="Georgia"/>
              <a:cs typeface="Georgia"/>
              <a:sym typeface="Georgia"/>
            </a:endParaRPr>
          </a:p>
          <a:p>
            <a:pPr indent="0" lvl="0" marL="0" marR="0" rtl="0" algn="l">
              <a:lnSpc>
                <a:spcPct val="150000"/>
              </a:lnSpc>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601" name="Google Shape;601;p53"/>
          <p:cNvPicPr preferRelativeResize="0"/>
          <p:nvPr/>
        </p:nvPicPr>
        <p:blipFill rotWithShape="1">
          <a:blip r:embed="rId3">
            <a:alphaModFix/>
          </a:blip>
          <a:srcRect b="0" l="0" r="0" t="0"/>
          <a:stretch/>
        </p:blipFill>
        <p:spPr>
          <a:xfrm>
            <a:off x="2803990" y="672872"/>
            <a:ext cx="3964471" cy="5692186"/>
          </a:xfrm>
          <a:prstGeom prst="rect">
            <a:avLst/>
          </a:prstGeom>
          <a:noFill/>
          <a:ln>
            <a:noFill/>
          </a:ln>
        </p:spPr>
      </p:pic>
      <p:pic>
        <p:nvPicPr>
          <p:cNvPr id="602" name="Google Shape;602;p53"/>
          <p:cNvPicPr preferRelativeResize="0"/>
          <p:nvPr/>
        </p:nvPicPr>
        <p:blipFill rotWithShape="1">
          <a:blip r:embed="rId4">
            <a:alphaModFix/>
          </a:blip>
          <a:srcRect b="0" l="0" r="0" t="0"/>
          <a:stretch/>
        </p:blipFill>
        <p:spPr>
          <a:xfrm>
            <a:off x="7707755" y="672872"/>
            <a:ext cx="3827599" cy="5692186"/>
          </a:xfrm>
          <a:prstGeom prst="rect">
            <a:avLst/>
          </a:prstGeom>
          <a:noFill/>
          <a:ln>
            <a:noFill/>
          </a:ln>
        </p:spPr>
      </p:pic>
      <p:sp>
        <p:nvSpPr>
          <p:cNvPr id="603" name="Google Shape;603;p53"/>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9">
                                            <p:txEl>
                                              <p:pRg end="0" st="0"/>
                                            </p:txEl>
                                          </p:spTgt>
                                        </p:tgtEl>
                                        <p:attrNameLst>
                                          <p:attrName>style.visibility</p:attrName>
                                        </p:attrNameLst>
                                      </p:cBhvr>
                                      <p:to>
                                        <p:strVal val="visible"/>
                                      </p:to>
                                    </p:set>
                                    <p:animEffect filter="fade" transition="in">
                                      <p:cBhvr>
                                        <p:cTn dur="500"/>
                                        <p:tgtEl>
                                          <p:spTgt spid="599">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1000"/>
                                        <p:tgtEl>
                                          <p:spTgt spid="6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4"/>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609" name="Google Shape;609;p54"/>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SMEC S-Gauge Monitoring system</a:t>
            </a:r>
            <a:r>
              <a:rPr lang="en-US" sz="1800">
                <a:solidFill>
                  <a:schemeClr val="dk1"/>
                </a:solidFill>
                <a:latin typeface="Calibri"/>
                <a:ea typeface="Calibri"/>
                <a:cs typeface="Calibri"/>
                <a:sym typeface="Calibri"/>
              </a:rPr>
              <a:t> </a:t>
            </a:r>
            <a:endParaRPr/>
          </a:p>
        </p:txBody>
      </p:sp>
      <p:pic>
        <p:nvPicPr>
          <p:cNvPr id="610" name="Google Shape;610;p54"/>
          <p:cNvPicPr preferRelativeResize="0"/>
          <p:nvPr/>
        </p:nvPicPr>
        <p:blipFill rotWithShape="1">
          <a:blip r:embed="rId3">
            <a:alphaModFix/>
          </a:blip>
          <a:srcRect b="0" l="0" r="0" t="0"/>
          <a:stretch/>
        </p:blipFill>
        <p:spPr>
          <a:xfrm>
            <a:off x="2294572" y="623614"/>
            <a:ext cx="9578742" cy="5610772"/>
          </a:xfrm>
          <a:prstGeom prst="rect">
            <a:avLst/>
          </a:prstGeom>
          <a:noFill/>
          <a:ln>
            <a:noFill/>
          </a:ln>
        </p:spPr>
      </p:pic>
      <p:sp>
        <p:nvSpPr>
          <p:cNvPr id="611" name="Google Shape;611;p54"/>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08">
                                            <p:txEl>
                                              <p:pRg end="0" st="0"/>
                                            </p:txEl>
                                          </p:spTgt>
                                        </p:tgtEl>
                                        <p:attrNameLst>
                                          <p:attrName>style.visibility</p:attrName>
                                        </p:attrNameLst>
                                      </p:cBhvr>
                                      <p:to>
                                        <p:strVal val="visible"/>
                                      </p:to>
                                    </p:set>
                                    <p:animEffect filter="fade" transition="in">
                                      <p:cBhvr>
                                        <p:cTn dur="500"/>
                                        <p:tgtEl>
                                          <p:spTgt spid="608">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55"/>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617" name="Google Shape;617;p55"/>
          <p:cNvSpPr/>
          <p:nvPr/>
        </p:nvSpPr>
        <p:spPr>
          <a:xfrm>
            <a:off x="2147488" y="182152"/>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2800">
                <a:solidFill>
                  <a:srgbClr val="0C0C0C"/>
                </a:solidFill>
                <a:latin typeface="Trebuchet MS"/>
                <a:ea typeface="Trebuchet MS"/>
                <a:cs typeface="Trebuchet MS"/>
                <a:sym typeface="Trebuchet MS"/>
              </a:rPr>
              <a:t>SMEC Wind Monitoring System</a:t>
            </a:r>
            <a:endParaRPr sz="1800">
              <a:solidFill>
                <a:schemeClr val="dk1"/>
              </a:solidFill>
              <a:latin typeface="Calibri"/>
              <a:ea typeface="Calibri"/>
              <a:cs typeface="Calibri"/>
              <a:sym typeface="Calibri"/>
            </a:endParaRPr>
          </a:p>
        </p:txBody>
      </p:sp>
      <p:pic>
        <p:nvPicPr>
          <p:cNvPr id="618" name="Google Shape;618;p55"/>
          <p:cNvPicPr preferRelativeResize="0"/>
          <p:nvPr/>
        </p:nvPicPr>
        <p:blipFill rotWithShape="1">
          <a:blip r:embed="rId3">
            <a:alphaModFix/>
          </a:blip>
          <a:srcRect b="0" l="0" r="0" t="0"/>
          <a:stretch/>
        </p:blipFill>
        <p:spPr>
          <a:xfrm>
            <a:off x="1964486" y="1051661"/>
            <a:ext cx="4765161" cy="5044340"/>
          </a:xfrm>
          <a:prstGeom prst="rect">
            <a:avLst/>
          </a:prstGeom>
          <a:noFill/>
          <a:ln>
            <a:noFill/>
          </a:ln>
        </p:spPr>
      </p:pic>
      <p:pic>
        <p:nvPicPr>
          <p:cNvPr id="619" name="Google Shape;619;p55"/>
          <p:cNvPicPr preferRelativeResize="0"/>
          <p:nvPr/>
        </p:nvPicPr>
        <p:blipFill rotWithShape="1">
          <a:blip r:embed="rId4">
            <a:alphaModFix/>
          </a:blip>
          <a:srcRect b="0" l="0" r="0" t="0"/>
          <a:stretch/>
        </p:blipFill>
        <p:spPr>
          <a:xfrm>
            <a:off x="6729647" y="2204601"/>
            <a:ext cx="5333862" cy="3891400"/>
          </a:xfrm>
          <a:prstGeom prst="rect">
            <a:avLst/>
          </a:prstGeom>
          <a:noFill/>
          <a:ln>
            <a:noFill/>
          </a:ln>
        </p:spPr>
      </p:pic>
      <p:sp>
        <p:nvSpPr>
          <p:cNvPr id="620" name="Google Shape;620;p55"/>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16">
                                            <p:txEl>
                                              <p:pRg end="0" st="0"/>
                                            </p:txEl>
                                          </p:spTgt>
                                        </p:tgtEl>
                                        <p:attrNameLst>
                                          <p:attrName>style.visibility</p:attrName>
                                        </p:attrNameLst>
                                      </p:cBhvr>
                                      <p:to>
                                        <p:strVal val="visible"/>
                                      </p:to>
                                    </p:set>
                                    <p:animEffect filter="fade" transition="in">
                                      <p:cBhvr>
                                        <p:cTn dur="500"/>
                                        <p:tgtEl>
                                          <p:spTgt spid="616">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1000"/>
                                        <p:tgtEl>
                                          <p:spTgt spid="6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6"/>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626" name="Google Shape;626;p56"/>
          <p:cNvSpPr txBox="1"/>
          <p:nvPr/>
        </p:nvSpPr>
        <p:spPr>
          <a:xfrm>
            <a:off x="3010417" y="825500"/>
            <a:ext cx="4418197" cy="461196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Drill Monitor</a:t>
            </a:r>
            <a:endParaRPr sz="18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Watch Free System</a:t>
            </a:r>
            <a:endParaRPr sz="18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Barge Instrumentation System</a:t>
            </a:r>
            <a:endParaRPr sz="18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SCR System / SCR House</a:t>
            </a:r>
            <a:endParaRPr sz="18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VFD System / VFD House</a:t>
            </a:r>
            <a:endParaRPr sz="18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E House </a:t>
            </a:r>
            <a:endParaRPr sz="18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TDS House</a:t>
            </a:r>
            <a:endParaRPr sz="18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Power Management System</a:t>
            </a:r>
            <a:endParaRPr sz="18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MCC &amp; Starter Panels</a:t>
            </a:r>
            <a:endParaRPr sz="18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DCS / SCADA Systems</a:t>
            </a:r>
            <a:endParaRPr sz="1800">
              <a:solidFill>
                <a:schemeClr val="dk1"/>
              </a:solidFill>
              <a:latin typeface="Calibri"/>
              <a:ea typeface="Calibri"/>
              <a:cs typeface="Calibri"/>
              <a:sym typeface="Calibri"/>
            </a:endParaRPr>
          </a:p>
          <a:p>
            <a:pPr indent="-342900" lvl="0" marL="342900" marR="0" rtl="0" algn="l">
              <a:lnSpc>
                <a:spcPct val="150000"/>
              </a:lnSpc>
              <a:spcBef>
                <a:spcPts val="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Engine Safety System</a:t>
            </a:r>
            <a:endParaRPr sz="1800">
              <a:solidFill>
                <a:schemeClr val="dk1"/>
              </a:solidFill>
              <a:latin typeface="Calibri"/>
              <a:ea typeface="Calibri"/>
              <a:cs typeface="Calibri"/>
              <a:sym typeface="Calibri"/>
            </a:endParaRPr>
          </a:p>
        </p:txBody>
      </p:sp>
      <p:sp>
        <p:nvSpPr>
          <p:cNvPr id="627" name="Google Shape;627;p56"/>
          <p:cNvSpPr txBox="1"/>
          <p:nvPr/>
        </p:nvSpPr>
        <p:spPr>
          <a:xfrm>
            <a:off x="7371169" y="983779"/>
            <a:ext cx="4418197" cy="4821833"/>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Gas Monitoring System</a:t>
            </a:r>
            <a:endParaRPr sz="1800">
              <a:solidFill>
                <a:schemeClr val="dk1"/>
              </a:solidFill>
              <a:latin typeface="Calibri"/>
              <a:ea typeface="Calibri"/>
              <a:cs typeface="Calibri"/>
              <a:sym typeface="Calibri"/>
            </a:endParaRPr>
          </a:p>
          <a:p>
            <a:pPr indent="-342900" lvl="0" marL="342900" marR="0" rtl="0" algn="l">
              <a:spcBef>
                <a:spcPts val="80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CCTV System</a:t>
            </a:r>
            <a:endParaRPr sz="1800">
              <a:solidFill>
                <a:schemeClr val="dk1"/>
              </a:solidFill>
              <a:latin typeface="Calibri"/>
              <a:ea typeface="Calibri"/>
              <a:cs typeface="Calibri"/>
              <a:sym typeface="Calibri"/>
            </a:endParaRPr>
          </a:p>
          <a:p>
            <a:pPr indent="-342900" lvl="0" marL="342900" marR="0" rtl="0" algn="l">
              <a:spcBef>
                <a:spcPts val="80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Flare Boom Ignition System</a:t>
            </a:r>
            <a:endParaRPr sz="1800">
              <a:solidFill>
                <a:schemeClr val="dk1"/>
              </a:solidFill>
              <a:latin typeface="Calibri"/>
              <a:ea typeface="Calibri"/>
              <a:cs typeface="Calibri"/>
              <a:sym typeface="Calibri"/>
            </a:endParaRPr>
          </a:p>
          <a:p>
            <a:pPr indent="-342900" lvl="0" marL="342900" marR="0" rtl="0" algn="l">
              <a:spcBef>
                <a:spcPts val="80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Jacking Control System</a:t>
            </a:r>
            <a:endParaRPr sz="1800">
              <a:solidFill>
                <a:schemeClr val="dk1"/>
              </a:solidFill>
              <a:latin typeface="Calibri"/>
              <a:ea typeface="Calibri"/>
              <a:cs typeface="Calibri"/>
              <a:sym typeface="Calibri"/>
            </a:endParaRPr>
          </a:p>
          <a:p>
            <a:pPr indent="-342900" lvl="0" marL="342900" marR="0" rtl="0" algn="l">
              <a:spcBef>
                <a:spcPts val="80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Fingerboard Control System</a:t>
            </a:r>
            <a:endParaRPr sz="1800">
              <a:solidFill>
                <a:schemeClr val="dk1"/>
              </a:solidFill>
              <a:latin typeface="Calibri"/>
              <a:ea typeface="Calibri"/>
              <a:cs typeface="Calibri"/>
              <a:sym typeface="Calibri"/>
            </a:endParaRPr>
          </a:p>
          <a:p>
            <a:pPr indent="-342900" lvl="0" marL="342900" marR="0" rtl="0" algn="l">
              <a:spcBef>
                <a:spcPts val="80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Running Line Tension Monitoring System</a:t>
            </a:r>
            <a:endParaRPr sz="1800">
              <a:solidFill>
                <a:schemeClr val="dk1"/>
              </a:solidFill>
              <a:latin typeface="Calibri"/>
              <a:ea typeface="Calibri"/>
              <a:cs typeface="Calibri"/>
              <a:sym typeface="Calibri"/>
            </a:endParaRPr>
          </a:p>
          <a:p>
            <a:pPr indent="-342900" lvl="0" marL="342900" marR="0" rtl="0" algn="l">
              <a:spcBef>
                <a:spcPts val="80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Bulk Weight Monitoring System</a:t>
            </a:r>
            <a:endParaRPr sz="1800">
              <a:solidFill>
                <a:schemeClr val="dk1"/>
              </a:solidFill>
              <a:latin typeface="Calibri"/>
              <a:ea typeface="Calibri"/>
              <a:cs typeface="Calibri"/>
              <a:sym typeface="Calibri"/>
            </a:endParaRPr>
          </a:p>
          <a:p>
            <a:pPr indent="-342900" lvl="0" marL="342900" marR="0" rtl="0" algn="l">
              <a:spcBef>
                <a:spcPts val="80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Anchor Winch Controls</a:t>
            </a:r>
            <a:endParaRPr sz="1800">
              <a:solidFill>
                <a:schemeClr val="dk1"/>
              </a:solidFill>
              <a:latin typeface="Calibri"/>
              <a:ea typeface="Calibri"/>
              <a:cs typeface="Calibri"/>
              <a:sym typeface="Calibri"/>
            </a:endParaRPr>
          </a:p>
          <a:p>
            <a:pPr indent="-342900" lvl="0" marL="342900" marR="0" rtl="0" algn="l">
              <a:spcBef>
                <a:spcPts val="80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Crane controls</a:t>
            </a:r>
            <a:endParaRPr sz="1800">
              <a:solidFill>
                <a:schemeClr val="dk1"/>
              </a:solidFill>
              <a:latin typeface="Calibri"/>
              <a:ea typeface="Calibri"/>
              <a:cs typeface="Calibri"/>
              <a:sym typeface="Calibri"/>
            </a:endParaRPr>
          </a:p>
          <a:p>
            <a:pPr indent="-342900" lvl="0" marL="342900" marR="0" rtl="0" algn="l">
              <a:spcBef>
                <a:spcPts val="80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Hydraulic Power Pack </a:t>
            </a:r>
            <a:endParaRPr sz="1800">
              <a:solidFill>
                <a:schemeClr val="dk1"/>
              </a:solidFill>
              <a:latin typeface="Calibri"/>
              <a:ea typeface="Calibri"/>
              <a:cs typeface="Calibri"/>
              <a:sym typeface="Calibri"/>
            </a:endParaRPr>
          </a:p>
          <a:p>
            <a:pPr indent="-342900" lvl="0" marL="342900" marR="0" rtl="0" algn="l">
              <a:spcBef>
                <a:spcPts val="800"/>
              </a:spcBef>
              <a:spcAft>
                <a:spcPts val="0"/>
              </a:spcAft>
              <a:buClr>
                <a:schemeClr val="dk1"/>
              </a:buClr>
              <a:buSzPts val="1800"/>
              <a:buFont typeface="Noto Sans Symbols"/>
              <a:buChar char="✔"/>
            </a:pPr>
            <a:r>
              <a:rPr lang="en-US" sz="1800">
                <a:solidFill>
                  <a:schemeClr val="dk1"/>
                </a:solidFill>
                <a:latin typeface="Trebuchet MS"/>
                <a:ea typeface="Trebuchet MS"/>
                <a:cs typeface="Trebuchet MS"/>
                <a:sym typeface="Trebuchet MS"/>
              </a:rPr>
              <a:t>Switch Boards</a:t>
            </a:r>
            <a:endParaRPr sz="1800">
              <a:solidFill>
                <a:schemeClr val="dk1"/>
              </a:solidFill>
              <a:latin typeface="Calibri"/>
              <a:ea typeface="Calibri"/>
              <a:cs typeface="Calibri"/>
              <a:sym typeface="Calibri"/>
            </a:endParaRPr>
          </a:p>
          <a:p>
            <a:pPr indent="0" lvl="0" marL="0" marR="0" rtl="0" algn="l">
              <a:spcBef>
                <a:spcPts val="800"/>
              </a:spcBef>
              <a:spcAft>
                <a:spcPts val="0"/>
              </a:spcAft>
              <a:buClr>
                <a:schemeClr val="dk1"/>
              </a:buClr>
              <a:buSzPts val="1800"/>
              <a:buFont typeface="Calibri"/>
              <a:buNone/>
            </a:pPr>
            <a:r>
              <a:t/>
            </a:r>
            <a:endParaRPr sz="1800">
              <a:solidFill>
                <a:schemeClr val="dk1"/>
              </a:solidFill>
              <a:latin typeface="Trebuchet MS"/>
              <a:ea typeface="Trebuchet MS"/>
              <a:cs typeface="Trebuchet MS"/>
              <a:sym typeface="Trebuchet MS"/>
            </a:endParaRPr>
          </a:p>
        </p:txBody>
      </p:sp>
      <p:sp>
        <p:nvSpPr>
          <p:cNvPr id="628" name="Google Shape;628;p56"/>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chemeClr val="dk1"/>
                </a:solidFill>
                <a:latin typeface="Trebuchet MS"/>
                <a:ea typeface="Trebuchet MS"/>
                <a:cs typeface="Trebuchet MS"/>
                <a:sym typeface="Trebuchet MS"/>
              </a:rPr>
              <a:t>Our Products</a:t>
            </a:r>
            <a:endParaRPr sz="1800">
              <a:solidFill>
                <a:schemeClr val="dk1"/>
              </a:solidFill>
              <a:latin typeface="Calibri"/>
              <a:ea typeface="Calibri"/>
              <a:cs typeface="Calibri"/>
              <a:sym typeface="Calibri"/>
            </a:endParaRPr>
          </a:p>
        </p:txBody>
      </p:sp>
      <p:sp>
        <p:nvSpPr>
          <p:cNvPr id="629" name="Google Shape;629;p56"/>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25">
                                            <p:txEl>
                                              <p:pRg end="0" st="0"/>
                                            </p:txEl>
                                          </p:spTgt>
                                        </p:tgtEl>
                                        <p:attrNameLst>
                                          <p:attrName>style.visibility</p:attrName>
                                        </p:attrNameLst>
                                      </p:cBhvr>
                                      <p:to>
                                        <p:strVal val="visible"/>
                                      </p:to>
                                    </p:set>
                                    <p:animEffect filter="fade" transition="in">
                                      <p:cBhvr>
                                        <p:cTn dur="500"/>
                                        <p:tgtEl>
                                          <p:spTgt spid="625">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57"/>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635" name="Google Shape;635;p57"/>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chemeClr val="dk1"/>
                </a:solidFill>
                <a:latin typeface="Trebuchet MS"/>
                <a:ea typeface="Trebuchet MS"/>
                <a:cs typeface="Trebuchet MS"/>
                <a:sym typeface="Trebuchet MS"/>
              </a:rPr>
              <a:t>OUR FACILITY</a:t>
            </a:r>
            <a:endParaRPr/>
          </a:p>
          <a:p>
            <a:pPr indent="0" lvl="0" marL="0" marR="0" rtl="0" algn="ctr">
              <a:spcBef>
                <a:spcPts val="0"/>
              </a:spcBef>
              <a:spcAft>
                <a:spcPts val="0"/>
              </a:spcAft>
              <a:buNone/>
            </a:pPr>
            <a:r>
              <a:t/>
            </a:r>
            <a:endParaRPr sz="3200">
              <a:solidFill>
                <a:schemeClr val="dk1"/>
              </a:solidFill>
              <a:latin typeface="Calibri"/>
              <a:ea typeface="Calibri"/>
              <a:cs typeface="Calibri"/>
              <a:sym typeface="Calibri"/>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0" marR="0" rtl="0" algn="l">
              <a:spcBef>
                <a:spcPts val="0"/>
              </a:spcBef>
              <a:spcAft>
                <a:spcPts val="0"/>
              </a:spcAft>
              <a:buNone/>
            </a:pPr>
            <a:r>
              <a:rPr b="1" lang="en-US" sz="1800">
                <a:solidFill>
                  <a:schemeClr val="lt1"/>
                </a:solidFill>
                <a:latin typeface="Trebuchet MS"/>
                <a:ea typeface="Trebuchet MS"/>
                <a:cs typeface="Trebuchet MS"/>
                <a:sym typeface="Trebuchet MS"/>
              </a:rPr>
              <a:t>OUR</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lt1"/>
                </a:solidFill>
                <a:latin typeface="Trebuchet MS"/>
                <a:ea typeface="Trebuchet MS"/>
                <a:cs typeface="Trebuchet MS"/>
                <a:sym typeface="Trebuchet MS"/>
              </a:rPr>
              <a:t>Associates</a:t>
            </a:r>
            <a:endParaRPr sz="1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636" name="Google Shape;636;p57"/>
          <p:cNvSpPr/>
          <p:nvPr/>
        </p:nvSpPr>
        <p:spPr>
          <a:xfrm>
            <a:off x="5842000" y="614693"/>
            <a:ext cx="6096000" cy="421614"/>
          </a:xfrm>
          <a:prstGeom prst="rect">
            <a:avLst/>
          </a:prstGeom>
          <a:noFill/>
          <a:ln>
            <a:noFill/>
          </a:ln>
        </p:spPr>
        <p:txBody>
          <a:bodyPr anchorCtr="0" anchor="t" bIns="45700" lIns="91425" spcFirstLastPara="1" rIns="91425" wrap="square" tIns="45700">
            <a:spAutoFit/>
          </a:bodyPr>
          <a:lstStyle/>
          <a:p>
            <a:pPr indent="0" lvl="0" marL="450215" marR="0" rtl="0" algn="l">
              <a:lnSpc>
                <a:spcPct val="107000"/>
              </a:lnSpc>
              <a:spcBef>
                <a:spcPts val="0"/>
              </a:spcBef>
              <a:spcAft>
                <a:spcPts val="0"/>
              </a:spcAft>
              <a:buNone/>
            </a:pPr>
            <a:r>
              <a:rPr b="1" lang="en-US" sz="2000">
                <a:solidFill>
                  <a:srgbClr val="089CA2"/>
                </a:solidFill>
                <a:latin typeface="Trebuchet MS"/>
                <a:ea typeface="Trebuchet MS"/>
                <a:cs typeface="Trebuchet MS"/>
                <a:sym typeface="Trebuchet MS"/>
              </a:rPr>
              <a:t>Dubai office</a:t>
            </a:r>
            <a:endParaRPr sz="2000">
              <a:solidFill>
                <a:schemeClr val="dk1"/>
              </a:solidFill>
              <a:latin typeface="Trebuchet MS"/>
              <a:ea typeface="Trebuchet MS"/>
              <a:cs typeface="Trebuchet MS"/>
              <a:sym typeface="Trebuchet MS"/>
            </a:endParaRPr>
          </a:p>
        </p:txBody>
      </p:sp>
      <p:sp>
        <p:nvSpPr>
          <p:cNvPr id="637" name="Google Shape;637;p57"/>
          <p:cNvSpPr txBox="1"/>
          <p:nvPr/>
        </p:nvSpPr>
        <p:spPr>
          <a:xfrm>
            <a:off x="3581020" y="1133973"/>
            <a:ext cx="8039480" cy="1554744"/>
          </a:xfrm>
          <a:prstGeom prst="rect">
            <a:avLst/>
          </a:prstGeom>
          <a:noFill/>
          <a:ln>
            <a:noFill/>
          </a:ln>
        </p:spPr>
        <p:txBody>
          <a:bodyPr anchorCtr="0" anchor="t" bIns="45700" lIns="91425" spcFirstLastPara="1" rIns="91425" wrap="square" tIns="45700">
            <a:spAutoFit/>
          </a:bodyPr>
          <a:lstStyle/>
          <a:p>
            <a:pPr indent="-228600" lvl="0" marL="342900" marR="0" rtl="0" algn="just">
              <a:lnSpc>
                <a:spcPct val="107000"/>
              </a:lnSpc>
              <a:spcBef>
                <a:spcPts val="0"/>
              </a:spcBef>
              <a:spcAft>
                <a:spcPts val="0"/>
              </a:spcAft>
              <a:buClr>
                <a:schemeClr val="dk1"/>
              </a:buClr>
              <a:buSzPts val="1800"/>
              <a:buFont typeface="Noto Sans Symbols"/>
              <a:buNone/>
            </a:pPr>
            <a:r>
              <a:t/>
            </a:r>
            <a:endParaRPr sz="1800">
              <a:solidFill>
                <a:schemeClr val="dk1"/>
              </a:solidFill>
              <a:latin typeface="Trebuchet MS"/>
              <a:ea typeface="Trebuchet MS"/>
              <a:cs typeface="Trebuchet MS"/>
              <a:sym typeface="Trebuchet MS"/>
            </a:endParaRPr>
          </a:p>
          <a:p>
            <a:pPr indent="-228600" lvl="0" marL="342900" marR="0" rtl="0" algn="just">
              <a:lnSpc>
                <a:spcPct val="107000"/>
              </a:lnSpc>
              <a:spcBef>
                <a:spcPts val="0"/>
              </a:spcBef>
              <a:spcAft>
                <a:spcPts val="0"/>
              </a:spcAft>
              <a:buClr>
                <a:schemeClr val="dk1"/>
              </a:buClr>
              <a:buSzPts val="1800"/>
              <a:buFont typeface="Noto Sans Symbols"/>
              <a:buNone/>
            </a:pPr>
            <a:r>
              <a:t/>
            </a:r>
            <a:endParaRPr sz="1800">
              <a:solidFill>
                <a:schemeClr val="dk1"/>
              </a:solidFill>
              <a:latin typeface="Trebuchet MS"/>
              <a:ea typeface="Trebuchet MS"/>
              <a:cs typeface="Trebuchet MS"/>
              <a:sym typeface="Trebuchet MS"/>
            </a:endParaRPr>
          </a:p>
          <a:p>
            <a:pPr indent="-228600" lvl="0" marL="342900" marR="0" rtl="0" algn="just">
              <a:lnSpc>
                <a:spcPct val="107000"/>
              </a:lnSpc>
              <a:spcBef>
                <a:spcPts val="0"/>
              </a:spcBef>
              <a:spcAft>
                <a:spcPts val="0"/>
              </a:spcAft>
              <a:buClr>
                <a:schemeClr val="dk1"/>
              </a:buClr>
              <a:buSzPts val="1800"/>
              <a:buFont typeface="Noto Sans Symbols"/>
              <a:buNone/>
            </a:pPr>
            <a:r>
              <a:t/>
            </a:r>
            <a:endParaRPr sz="1800">
              <a:solidFill>
                <a:schemeClr val="dk1"/>
              </a:solidFill>
              <a:latin typeface="Trebuchet MS"/>
              <a:ea typeface="Trebuchet MS"/>
              <a:cs typeface="Trebuchet MS"/>
              <a:sym typeface="Trebuchet MS"/>
            </a:endParaRPr>
          </a:p>
          <a:p>
            <a:pPr indent="-228600" lvl="0" marL="342900" marR="0" rtl="0" algn="just">
              <a:lnSpc>
                <a:spcPct val="107000"/>
              </a:lnSpc>
              <a:spcBef>
                <a:spcPts val="0"/>
              </a:spcBef>
              <a:spcAft>
                <a:spcPts val="0"/>
              </a:spcAft>
              <a:buClr>
                <a:schemeClr val="dk1"/>
              </a:buClr>
              <a:buSzPts val="1800"/>
              <a:buFont typeface="Noto Sans Symbols"/>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Trebuchet MS"/>
              <a:ea typeface="Trebuchet MS"/>
              <a:cs typeface="Trebuchet MS"/>
              <a:sym typeface="Trebuchet MS"/>
            </a:endParaRPr>
          </a:p>
        </p:txBody>
      </p:sp>
      <p:pic>
        <p:nvPicPr>
          <p:cNvPr id="638" name="Google Shape;638;p57"/>
          <p:cNvPicPr preferRelativeResize="0"/>
          <p:nvPr/>
        </p:nvPicPr>
        <p:blipFill rotWithShape="1">
          <a:blip r:embed="rId3">
            <a:alphaModFix/>
          </a:blip>
          <a:srcRect b="0" l="0" r="0" t="0"/>
          <a:stretch/>
        </p:blipFill>
        <p:spPr>
          <a:xfrm>
            <a:off x="2226225" y="1036308"/>
            <a:ext cx="5341597" cy="3001978"/>
          </a:xfrm>
          <a:prstGeom prst="rect">
            <a:avLst/>
          </a:prstGeom>
          <a:noFill/>
          <a:ln>
            <a:noFill/>
          </a:ln>
        </p:spPr>
      </p:pic>
      <p:pic>
        <p:nvPicPr>
          <p:cNvPr id="639" name="Google Shape;639;p57"/>
          <p:cNvPicPr preferRelativeResize="0"/>
          <p:nvPr/>
        </p:nvPicPr>
        <p:blipFill rotWithShape="1">
          <a:blip r:embed="rId4">
            <a:alphaModFix/>
          </a:blip>
          <a:srcRect b="0" l="0" r="0" t="0"/>
          <a:stretch/>
        </p:blipFill>
        <p:spPr>
          <a:xfrm>
            <a:off x="6629332" y="2688718"/>
            <a:ext cx="5341597" cy="3554590"/>
          </a:xfrm>
          <a:prstGeom prst="rect">
            <a:avLst/>
          </a:prstGeom>
          <a:noFill/>
          <a:ln>
            <a:noFill/>
          </a:ln>
        </p:spPr>
      </p:pic>
      <p:sp>
        <p:nvSpPr>
          <p:cNvPr id="640" name="Google Shape;640;p57"/>
          <p:cNvSpPr/>
          <p:nvPr/>
        </p:nvSpPr>
        <p:spPr>
          <a:xfrm>
            <a:off x="2226225" y="4021775"/>
            <a:ext cx="4403107" cy="1422421"/>
          </a:xfrm>
          <a:prstGeom prst="rect">
            <a:avLst/>
          </a:prstGeom>
          <a:solidFill>
            <a:srgbClr val="B2DD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2000">
                <a:solidFill>
                  <a:srgbClr val="0C0C0C"/>
                </a:solidFill>
                <a:latin typeface="Corbel"/>
                <a:ea typeface="Corbel"/>
                <a:cs typeface="Corbel"/>
                <a:sym typeface="Corbel"/>
              </a:rPr>
              <a:t>“The goal as a company is to have customer service that is not just the best but legendary”</a:t>
            </a:r>
            <a:endParaRPr b="1" i="1" sz="2000">
              <a:solidFill>
                <a:srgbClr val="0C0C0C"/>
              </a:solidFill>
              <a:latin typeface="Corbel"/>
              <a:ea typeface="Corbel"/>
              <a:cs typeface="Corbel"/>
              <a:sym typeface="Corbel"/>
            </a:endParaRPr>
          </a:p>
        </p:txBody>
      </p:sp>
      <p:sp>
        <p:nvSpPr>
          <p:cNvPr id="641" name="Google Shape;641;p57"/>
          <p:cNvSpPr/>
          <p:nvPr/>
        </p:nvSpPr>
        <p:spPr>
          <a:xfrm>
            <a:off x="7567822" y="1036307"/>
            <a:ext cx="4370178" cy="1652410"/>
          </a:xfrm>
          <a:prstGeom prst="rect">
            <a:avLst/>
          </a:prstGeom>
          <a:solidFill>
            <a:srgbClr val="B2DD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2000">
                <a:solidFill>
                  <a:srgbClr val="0C0C0C"/>
                </a:solidFill>
                <a:latin typeface="Corbel"/>
                <a:ea typeface="Corbel"/>
                <a:cs typeface="Corbel"/>
                <a:sym typeface="Corbel"/>
              </a:rPr>
              <a:t>“Customer service shouldn’t just be a department, it should be the entire company”</a:t>
            </a:r>
            <a:endParaRPr b="1" i="1" sz="2000">
              <a:solidFill>
                <a:srgbClr val="0C0C0C"/>
              </a:solidFill>
              <a:latin typeface="Corbel"/>
              <a:ea typeface="Corbel"/>
              <a:cs typeface="Corbel"/>
              <a:sym typeface="Corbel"/>
            </a:endParaRPr>
          </a:p>
        </p:txBody>
      </p:sp>
      <p:sp>
        <p:nvSpPr>
          <p:cNvPr id="642" name="Google Shape;642;p57"/>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4">
                                            <p:txEl>
                                              <p:pRg end="0" st="0"/>
                                            </p:txEl>
                                          </p:spTgt>
                                        </p:tgtEl>
                                        <p:attrNameLst>
                                          <p:attrName>style.visibility</p:attrName>
                                        </p:attrNameLst>
                                      </p:cBhvr>
                                      <p:to>
                                        <p:strVal val="visible"/>
                                      </p:to>
                                    </p:set>
                                    <p:animEffect filter="fade" transition="in">
                                      <p:cBhvr>
                                        <p:cTn dur="500"/>
                                        <p:tgtEl>
                                          <p:spTgt spid="634">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000"/>
                                        <p:tgtEl>
                                          <p:spTgt spid="6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58"/>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648" name="Google Shape;648;p58"/>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chemeClr val="dk1"/>
                </a:solidFill>
                <a:latin typeface="Trebuchet MS"/>
                <a:ea typeface="Trebuchet MS"/>
                <a:cs typeface="Trebuchet MS"/>
                <a:sym typeface="Trebuchet MS"/>
              </a:rPr>
              <a:t>OUR FACILITY</a:t>
            </a:r>
            <a:endParaRPr sz="1800">
              <a:solidFill>
                <a:schemeClr val="dk1"/>
              </a:solidFill>
              <a:latin typeface="Calibri"/>
              <a:ea typeface="Calibri"/>
              <a:cs typeface="Calibri"/>
              <a:sym typeface="Calibri"/>
            </a:endParaRPr>
          </a:p>
        </p:txBody>
      </p:sp>
      <p:sp>
        <p:nvSpPr>
          <p:cNvPr id="649" name="Google Shape;649;p58"/>
          <p:cNvSpPr/>
          <p:nvPr/>
        </p:nvSpPr>
        <p:spPr>
          <a:xfrm>
            <a:off x="5842000" y="614693"/>
            <a:ext cx="6096000" cy="421614"/>
          </a:xfrm>
          <a:prstGeom prst="rect">
            <a:avLst/>
          </a:prstGeom>
          <a:noFill/>
          <a:ln>
            <a:noFill/>
          </a:ln>
        </p:spPr>
        <p:txBody>
          <a:bodyPr anchorCtr="0" anchor="t" bIns="45700" lIns="91425" spcFirstLastPara="1" rIns="91425" wrap="square" tIns="45700">
            <a:spAutoFit/>
          </a:bodyPr>
          <a:lstStyle/>
          <a:p>
            <a:pPr indent="0" lvl="0" marL="450215" marR="0" rtl="0" algn="l">
              <a:lnSpc>
                <a:spcPct val="107000"/>
              </a:lnSpc>
              <a:spcBef>
                <a:spcPts val="0"/>
              </a:spcBef>
              <a:spcAft>
                <a:spcPts val="0"/>
              </a:spcAft>
              <a:buNone/>
            </a:pPr>
            <a:r>
              <a:rPr b="1" lang="en-US" sz="2000">
                <a:solidFill>
                  <a:srgbClr val="089CA2"/>
                </a:solidFill>
                <a:latin typeface="Trebuchet MS"/>
                <a:ea typeface="Trebuchet MS"/>
                <a:cs typeface="Trebuchet MS"/>
                <a:sym typeface="Trebuchet MS"/>
              </a:rPr>
              <a:t>Dubai office</a:t>
            </a:r>
            <a:endParaRPr sz="2000">
              <a:solidFill>
                <a:schemeClr val="dk1"/>
              </a:solidFill>
              <a:latin typeface="Trebuchet MS"/>
              <a:ea typeface="Trebuchet MS"/>
              <a:cs typeface="Trebuchet MS"/>
              <a:sym typeface="Trebuchet MS"/>
            </a:endParaRPr>
          </a:p>
        </p:txBody>
      </p:sp>
      <p:sp>
        <p:nvSpPr>
          <p:cNvPr id="650" name="Google Shape;650;p58"/>
          <p:cNvSpPr txBox="1"/>
          <p:nvPr/>
        </p:nvSpPr>
        <p:spPr>
          <a:xfrm>
            <a:off x="3581020" y="1133973"/>
            <a:ext cx="8039480" cy="1554744"/>
          </a:xfrm>
          <a:prstGeom prst="rect">
            <a:avLst/>
          </a:prstGeom>
          <a:noFill/>
          <a:ln>
            <a:noFill/>
          </a:ln>
        </p:spPr>
        <p:txBody>
          <a:bodyPr anchorCtr="0" anchor="t" bIns="45700" lIns="91425" spcFirstLastPara="1" rIns="91425" wrap="square" tIns="45700">
            <a:spAutoFit/>
          </a:bodyPr>
          <a:lstStyle/>
          <a:p>
            <a:pPr indent="-228600" lvl="0" marL="342900" marR="0" rtl="0" algn="just">
              <a:lnSpc>
                <a:spcPct val="107000"/>
              </a:lnSpc>
              <a:spcBef>
                <a:spcPts val="0"/>
              </a:spcBef>
              <a:spcAft>
                <a:spcPts val="0"/>
              </a:spcAft>
              <a:buClr>
                <a:schemeClr val="dk1"/>
              </a:buClr>
              <a:buSzPts val="1800"/>
              <a:buFont typeface="Noto Sans Symbols"/>
              <a:buNone/>
            </a:pPr>
            <a:r>
              <a:t/>
            </a:r>
            <a:endParaRPr sz="1800">
              <a:solidFill>
                <a:schemeClr val="dk1"/>
              </a:solidFill>
              <a:latin typeface="Trebuchet MS"/>
              <a:ea typeface="Trebuchet MS"/>
              <a:cs typeface="Trebuchet MS"/>
              <a:sym typeface="Trebuchet MS"/>
            </a:endParaRPr>
          </a:p>
          <a:p>
            <a:pPr indent="-228600" lvl="0" marL="342900" marR="0" rtl="0" algn="just">
              <a:lnSpc>
                <a:spcPct val="107000"/>
              </a:lnSpc>
              <a:spcBef>
                <a:spcPts val="0"/>
              </a:spcBef>
              <a:spcAft>
                <a:spcPts val="0"/>
              </a:spcAft>
              <a:buClr>
                <a:schemeClr val="dk1"/>
              </a:buClr>
              <a:buSzPts val="1800"/>
              <a:buFont typeface="Noto Sans Symbols"/>
              <a:buNone/>
            </a:pPr>
            <a:r>
              <a:t/>
            </a:r>
            <a:endParaRPr sz="1800">
              <a:solidFill>
                <a:schemeClr val="dk1"/>
              </a:solidFill>
              <a:latin typeface="Trebuchet MS"/>
              <a:ea typeface="Trebuchet MS"/>
              <a:cs typeface="Trebuchet MS"/>
              <a:sym typeface="Trebuchet MS"/>
            </a:endParaRPr>
          </a:p>
          <a:p>
            <a:pPr indent="-228600" lvl="0" marL="342900" marR="0" rtl="0" algn="just">
              <a:lnSpc>
                <a:spcPct val="107000"/>
              </a:lnSpc>
              <a:spcBef>
                <a:spcPts val="0"/>
              </a:spcBef>
              <a:spcAft>
                <a:spcPts val="0"/>
              </a:spcAft>
              <a:buClr>
                <a:schemeClr val="dk1"/>
              </a:buClr>
              <a:buSzPts val="1800"/>
              <a:buFont typeface="Noto Sans Symbols"/>
              <a:buNone/>
            </a:pPr>
            <a:r>
              <a:t/>
            </a:r>
            <a:endParaRPr sz="1800">
              <a:solidFill>
                <a:schemeClr val="dk1"/>
              </a:solidFill>
              <a:latin typeface="Trebuchet MS"/>
              <a:ea typeface="Trebuchet MS"/>
              <a:cs typeface="Trebuchet MS"/>
              <a:sym typeface="Trebuchet MS"/>
            </a:endParaRPr>
          </a:p>
          <a:p>
            <a:pPr indent="-228600" lvl="0" marL="342900" marR="0" rtl="0" algn="just">
              <a:lnSpc>
                <a:spcPct val="107000"/>
              </a:lnSpc>
              <a:spcBef>
                <a:spcPts val="0"/>
              </a:spcBef>
              <a:spcAft>
                <a:spcPts val="0"/>
              </a:spcAft>
              <a:buClr>
                <a:schemeClr val="dk1"/>
              </a:buClr>
              <a:buSzPts val="1800"/>
              <a:buFont typeface="Noto Sans Symbols"/>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Trebuchet MS"/>
              <a:ea typeface="Trebuchet MS"/>
              <a:cs typeface="Trebuchet MS"/>
              <a:sym typeface="Trebuchet MS"/>
            </a:endParaRPr>
          </a:p>
        </p:txBody>
      </p:sp>
      <p:pic>
        <p:nvPicPr>
          <p:cNvPr id="651" name="Google Shape;651;p58"/>
          <p:cNvPicPr preferRelativeResize="0"/>
          <p:nvPr/>
        </p:nvPicPr>
        <p:blipFill rotWithShape="1">
          <a:blip r:embed="rId3">
            <a:alphaModFix/>
          </a:blip>
          <a:srcRect b="0" l="0" r="0" t="0"/>
          <a:stretch/>
        </p:blipFill>
        <p:spPr>
          <a:xfrm>
            <a:off x="2125273" y="953949"/>
            <a:ext cx="5382659" cy="2955049"/>
          </a:xfrm>
          <a:prstGeom prst="rect">
            <a:avLst/>
          </a:prstGeom>
          <a:noFill/>
          <a:ln>
            <a:noFill/>
          </a:ln>
        </p:spPr>
      </p:pic>
      <p:pic>
        <p:nvPicPr>
          <p:cNvPr id="652" name="Google Shape;652;p58"/>
          <p:cNvPicPr preferRelativeResize="0"/>
          <p:nvPr/>
        </p:nvPicPr>
        <p:blipFill rotWithShape="1">
          <a:blip r:embed="rId4">
            <a:alphaModFix/>
          </a:blip>
          <a:srcRect b="0" l="9214" r="14266" t="0"/>
          <a:stretch/>
        </p:blipFill>
        <p:spPr>
          <a:xfrm>
            <a:off x="6881738" y="3031285"/>
            <a:ext cx="5056261" cy="3110969"/>
          </a:xfrm>
          <a:prstGeom prst="rect">
            <a:avLst/>
          </a:prstGeom>
          <a:noFill/>
          <a:ln>
            <a:noFill/>
          </a:ln>
        </p:spPr>
      </p:pic>
      <p:sp>
        <p:nvSpPr>
          <p:cNvPr id="653" name="Google Shape;653;p58"/>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47">
                                            <p:txEl>
                                              <p:pRg end="0" st="0"/>
                                            </p:txEl>
                                          </p:spTgt>
                                        </p:tgtEl>
                                        <p:attrNameLst>
                                          <p:attrName>style.visibility</p:attrName>
                                        </p:attrNameLst>
                                      </p:cBhvr>
                                      <p:to>
                                        <p:strVal val="visible"/>
                                      </p:to>
                                    </p:set>
                                    <p:animEffect filter="fade" transition="in">
                                      <p:cBhvr>
                                        <p:cTn dur="500"/>
                                        <p:tgtEl>
                                          <p:spTgt spid="647">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59"/>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659" name="Google Shape;659;p59"/>
          <p:cNvSpPr/>
          <p:nvPr/>
        </p:nvSpPr>
        <p:spPr>
          <a:xfrm>
            <a:off x="4520201" y="614693"/>
            <a:ext cx="6096000" cy="421614"/>
          </a:xfrm>
          <a:prstGeom prst="rect">
            <a:avLst/>
          </a:prstGeom>
          <a:noFill/>
          <a:ln>
            <a:noFill/>
          </a:ln>
        </p:spPr>
        <p:txBody>
          <a:bodyPr anchorCtr="0" anchor="t" bIns="45700" lIns="91425" spcFirstLastPara="1" rIns="91425" wrap="square" tIns="45700">
            <a:spAutoFit/>
          </a:bodyPr>
          <a:lstStyle/>
          <a:p>
            <a:pPr indent="0" lvl="0" marL="450215" marR="0" rtl="0" algn="l">
              <a:lnSpc>
                <a:spcPct val="107000"/>
              </a:lnSpc>
              <a:spcBef>
                <a:spcPts val="0"/>
              </a:spcBef>
              <a:spcAft>
                <a:spcPts val="0"/>
              </a:spcAft>
              <a:buNone/>
            </a:pPr>
            <a:r>
              <a:rPr b="1" lang="en-US" sz="2000">
                <a:solidFill>
                  <a:srgbClr val="089CA2"/>
                </a:solidFill>
                <a:latin typeface="Trebuchet MS"/>
                <a:ea typeface="Trebuchet MS"/>
                <a:cs typeface="Trebuchet MS"/>
                <a:sym typeface="Trebuchet MS"/>
              </a:rPr>
              <a:t>MUMBAI, TALOJA with 20000 SQ. Ft.</a:t>
            </a:r>
            <a:endParaRPr sz="2000">
              <a:solidFill>
                <a:schemeClr val="dk1"/>
              </a:solidFill>
              <a:latin typeface="Trebuchet MS"/>
              <a:ea typeface="Trebuchet MS"/>
              <a:cs typeface="Trebuchet MS"/>
              <a:sym typeface="Trebuchet MS"/>
            </a:endParaRPr>
          </a:p>
        </p:txBody>
      </p:sp>
      <p:sp>
        <p:nvSpPr>
          <p:cNvPr id="660" name="Google Shape;660;p59"/>
          <p:cNvSpPr txBox="1"/>
          <p:nvPr/>
        </p:nvSpPr>
        <p:spPr>
          <a:xfrm>
            <a:off x="3581020" y="1133973"/>
            <a:ext cx="8039480" cy="2707304"/>
          </a:xfrm>
          <a:prstGeom prst="rect">
            <a:avLst/>
          </a:prstGeom>
          <a:noFill/>
          <a:ln>
            <a:noFill/>
          </a:ln>
        </p:spPr>
        <p:txBody>
          <a:bodyPr anchorCtr="0" anchor="t" bIns="45700" lIns="91425" spcFirstLastPara="1" rIns="91425" wrap="square" tIns="45700">
            <a:spAutoFit/>
          </a:bodyPr>
          <a:lstStyle/>
          <a:p>
            <a:pPr indent="-342900" lvl="0" marL="342900" marR="0" rtl="0" algn="just">
              <a:lnSpc>
                <a:spcPct val="107000"/>
              </a:lnSpc>
              <a:spcBef>
                <a:spcPts val="0"/>
              </a:spcBef>
              <a:spcAft>
                <a:spcPts val="0"/>
              </a:spcAft>
              <a:buClr>
                <a:schemeClr val="dk1"/>
              </a:buClr>
              <a:buSzPts val="1800"/>
              <a:buFont typeface="Noto Sans Symbols"/>
              <a:buChar char="❑"/>
            </a:pPr>
            <a:r>
              <a:rPr lang="en-US" sz="1400">
                <a:solidFill>
                  <a:schemeClr val="dk1"/>
                </a:solidFill>
                <a:latin typeface="Georgia"/>
                <a:ea typeface="Georgia"/>
                <a:cs typeface="Georgia"/>
                <a:sym typeface="Georgia"/>
              </a:rPr>
              <a:t>Building of E House, VFD House, TDS House, SCR House etc.</a:t>
            </a:r>
            <a:endParaRPr sz="1400">
              <a:solidFill>
                <a:schemeClr val="dk1"/>
              </a:solidFill>
              <a:latin typeface="Georgia"/>
              <a:ea typeface="Georgia"/>
              <a:cs typeface="Georgia"/>
              <a:sym typeface="Georgia"/>
            </a:endParaRPr>
          </a:p>
          <a:p>
            <a:pPr indent="-342900" lvl="0" marL="342900" marR="0" rtl="0" algn="just">
              <a:lnSpc>
                <a:spcPct val="107000"/>
              </a:lnSpc>
              <a:spcBef>
                <a:spcPts val="0"/>
              </a:spcBef>
              <a:spcAft>
                <a:spcPts val="0"/>
              </a:spcAft>
              <a:buClr>
                <a:schemeClr val="dk1"/>
              </a:buClr>
              <a:buSzPts val="1800"/>
              <a:buFont typeface="Noto Sans Symbols"/>
              <a:buChar char="❑"/>
            </a:pPr>
            <a:r>
              <a:rPr lang="en-US" sz="1400">
                <a:solidFill>
                  <a:schemeClr val="dk1"/>
                </a:solidFill>
                <a:latin typeface="Georgia"/>
                <a:ea typeface="Georgia"/>
                <a:cs typeface="Georgia"/>
                <a:sym typeface="Georgia"/>
              </a:rPr>
              <a:t>Building of Switchboards</a:t>
            </a:r>
            <a:endParaRPr sz="1400">
              <a:solidFill>
                <a:schemeClr val="dk1"/>
              </a:solidFill>
              <a:latin typeface="Georgia"/>
              <a:ea typeface="Georgia"/>
              <a:cs typeface="Georgia"/>
              <a:sym typeface="Georgia"/>
            </a:endParaRPr>
          </a:p>
          <a:p>
            <a:pPr indent="-342900" lvl="0" marL="342900" marR="0" rtl="0" algn="just">
              <a:lnSpc>
                <a:spcPct val="107000"/>
              </a:lnSpc>
              <a:spcBef>
                <a:spcPts val="0"/>
              </a:spcBef>
              <a:spcAft>
                <a:spcPts val="0"/>
              </a:spcAft>
              <a:buClr>
                <a:schemeClr val="dk1"/>
              </a:buClr>
              <a:buSzPts val="1800"/>
              <a:buFont typeface="Noto Sans Symbols"/>
              <a:buChar char="❑"/>
            </a:pPr>
            <a:r>
              <a:rPr lang="en-US" sz="1400">
                <a:solidFill>
                  <a:schemeClr val="dk1"/>
                </a:solidFill>
                <a:latin typeface="Georgia"/>
                <a:ea typeface="Georgia"/>
                <a:cs typeface="Georgia"/>
                <a:sym typeface="Georgia"/>
              </a:rPr>
              <a:t>Fabrication of Mechanical skids, Instrumentation skids, tanks and heat exchangers etc.</a:t>
            </a:r>
            <a:endParaRPr sz="1400">
              <a:solidFill>
                <a:schemeClr val="dk1"/>
              </a:solidFill>
              <a:latin typeface="Georgia"/>
              <a:ea typeface="Georgia"/>
              <a:cs typeface="Georgia"/>
              <a:sym typeface="Georgia"/>
            </a:endParaRPr>
          </a:p>
          <a:p>
            <a:pPr indent="-342900" lvl="0" marL="342900" marR="0" rtl="0" algn="just">
              <a:lnSpc>
                <a:spcPct val="107000"/>
              </a:lnSpc>
              <a:spcBef>
                <a:spcPts val="0"/>
              </a:spcBef>
              <a:spcAft>
                <a:spcPts val="0"/>
              </a:spcAft>
              <a:buClr>
                <a:schemeClr val="dk1"/>
              </a:buClr>
              <a:buSzPts val="1800"/>
              <a:buFont typeface="Noto Sans Symbols"/>
              <a:buChar char="❑"/>
            </a:pPr>
            <a:r>
              <a:rPr lang="en-US" sz="1400">
                <a:solidFill>
                  <a:schemeClr val="dk1"/>
                </a:solidFill>
                <a:latin typeface="Georgia"/>
                <a:ea typeface="Georgia"/>
                <a:cs typeface="Georgia"/>
                <a:sym typeface="Georgia"/>
              </a:rPr>
              <a:t>Machining facilities including turning, milling, grinding, shaping, drilling, Boring, horning etc.</a:t>
            </a:r>
            <a:endParaRPr sz="1400">
              <a:solidFill>
                <a:schemeClr val="dk1"/>
              </a:solidFill>
              <a:latin typeface="Georgia"/>
              <a:ea typeface="Georgia"/>
              <a:cs typeface="Georgia"/>
              <a:sym typeface="Georgia"/>
            </a:endParaRPr>
          </a:p>
          <a:p>
            <a:pPr indent="-342900" lvl="0" marL="342900" marR="0" rtl="0" algn="just">
              <a:lnSpc>
                <a:spcPct val="107000"/>
              </a:lnSpc>
              <a:spcBef>
                <a:spcPts val="0"/>
              </a:spcBef>
              <a:spcAft>
                <a:spcPts val="0"/>
              </a:spcAft>
              <a:buClr>
                <a:schemeClr val="dk1"/>
              </a:buClr>
              <a:buSzPts val="1800"/>
              <a:buFont typeface="Noto Sans Symbols"/>
              <a:buChar char="❑"/>
            </a:pPr>
            <a:r>
              <a:rPr lang="en-US" sz="1400">
                <a:solidFill>
                  <a:schemeClr val="dk1"/>
                </a:solidFill>
                <a:latin typeface="Georgia"/>
                <a:ea typeface="Georgia"/>
                <a:cs typeface="Georgia"/>
                <a:sym typeface="Georgia"/>
              </a:rPr>
              <a:t>Fabrication of Hydraulic Systems such as Cylinders, Power packs etc.</a:t>
            </a:r>
            <a:endParaRPr sz="1400">
              <a:solidFill>
                <a:schemeClr val="dk1"/>
              </a:solidFill>
              <a:latin typeface="Georgia"/>
              <a:ea typeface="Georgia"/>
              <a:cs typeface="Georgia"/>
              <a:sym typeface="Georgia"/>
            </a:endParaRPr>
          </a:p>
          <a:p>
            <a:pPr indent="-228600" lvl="0" marL="342900" marR="0" rtl="0" algn="just">
              <a:lnSpc>
                <a:spcPct val="107000"/>
              </a:lnSpc>
              <a:spcBef>
                <a:spcPts val="0"/>
              </a:spcBef>
              <a:spcAft>
                <a:spcPts val="0"/>
              </a:spcAft>
              <a:buClr>
                <a:schemeClr val="dk1"/>
              </a:buClr>
              <a:buSzPts val="1800"/>
              <a:buFont typeface="Noto Sans Symbols"/>
              <a:buNone/>
            </a:pPr>
            <a:r>
              <a:t/>
            </a:r>
            <a:endParaRPr sz="1800">
              <a:solidFill>
                <a:schemeClr val="dk1"/>
              </a:solidFill>
              <a:latin typeface="Trebuchet MS"/>
              <a:ea typeface="Trebuchet MS"/>
              <a:cs typeface="Trebuchet MS"/>
              <a:sym typeface="Trebuchet MS"/>
            </a:endParaRPr>
          </a:p>
          <a:p>
            <a:pPr indent="-228600" lvl="0" marL="342900" marR="0" rtl="0" algn="just">
              <a:lnSpc>
                <a:spcPct val="107000"/>
              </a:lnSpc>
              <a:spcBef>
                <a:spcPts val="0"/>
              </a:spcBef>
              <a:spcAft>
                <a:spcPts val="0"/>
              </a:spcAft>
              <a:buClr>
                <a:schemeClr val="dk1"/>
              </a:buClr>
              <a:buSzPts val="1800"/>
              <a:buFont typeface="Noto Sans Symbols"/>
              <a:buNone/>
            </a:pPr>
            <a:r>
              <a:t/>
            </a:r>
            <a:endParaRPr sz="1800">
              <a:solidFill>
                <a:schemeClr val="dk1"/>
              </a:solidFill>
              <a:latin typeface="Trebuchet MS"/>
              <a:ea typeface="Trebuchet MS"/>
              <a:cs typeface="Trebuchet MS"/>
              <a:sym typeface="Trebuchet MS"/>
            </a:endParaRPr>
          </a:p>
          <a:p>
            <a:pPr indent="-228600" lvl="0" marL="342900" marR="0" rtl="0" algn="just">
              <a:lnSpc>
                <a:spcPct val="107000"/>
              </a:lnSpc>
              <a:spcBef>
                <a:spcPts val="0"/>
              </a:spcBef>
              <a:spcAft>
                <a:spcPts val="0"/>
              </a:spcAft>
              <a:buClr>
                <a:schemeClr val="dk1"/>
              </a:buClr>
              <a:buSzPts val="1800"/>
              <a:buFont typeface="Noto Sans Symbols"/>
              <a:buNone/>
            </a:pPr>
            <a:r>
              <a:t/>
            </a:r>
            <a:endParaRPr sz="1800">
              <a:solidFill>
                <a:schemeClr val="dk1"/>
              </a:solidFill>
              <a:latin typeface="Trebuchet MS"/>
              <a:ea typeface="Trebuchet MS"/>
              <a:cs typeface="Trebuchet MS"/>
              <a:sym typeface="Trebuchet MS"/>
            </a:endParaRPr>
          </a:p>
          <a:p>
            <a:pPr indent="-228600" lvl="0" marL="342900" marR="0" rtl="0" algn="just">
              <a:lnSpc>
                <a:spcPct val="107000"/>
              </a:lnSpc>
              <a:spcBef>
                <a:spcPts val="0"/>
              </a:spcBef>
              <a:spcAft>
                <a:spcPts val="0"/>
              </a:spcAft>
              <a:buClr>
                <a:schemeClr val="dk1"/>
              </a:buClr>
              <a:buSzPts val="1800"/>
              <a:buFont typeface="Noto Sans Symbols"/>
              <a:buNone/>
            </a:pPr>
            <a:r>
              <a:t/>
            </a:r>
            <a:endParaRPr sz="1800">
              <a:solidFill>
                <a:schemeClr val="dk1"/>
              </a:solidFill>
              <a:latin typeface="Trebuchet MS"/>
              <a:ea typeface="Trebuchet MS"/>
              <a:cs typeface="Trebuchet MS"/>
              <a:sym typeface="Trebuchet MS"/>
            </a:endParaRPr>
          </a:p>
          <a:p>
            <a:pPr indent="0" lvl="0" marL="0" marR="0" rtl="0" algn="l">
              <a:spcBef>
                <a:spcPts val="0"/>
              </a:spcBef>
              <a:spcAft>
                <a:spcPts val="0"/>
              </a:spcAft>
              <a:buClr>
                <a:schemeClr val="dk1"/>
              </a:buClr>
              <a:buSzPts val="1800"/>
              <a:buFont typeface="Calibri"/>
              <a:buNone/>
            </a:pPr>
            <a:r>
              <a:t/>
            </a:r>
            <a:endParaRPr sz="1800">
              <a:solidFill>
                <a:schemeClr val="dk1"/>
              </a:solidFill>
              <a:latin typeface="Trebuchet MS"/>
              <a:ea typeface="Trebuchet MS"/>
              <a:cs typeface="Trebuchet MS"/>
              <a:sym typeface="Trebuchet MS"/>
            </a:endParaRPr>
          </a:p>
        </p:txBody>
      </p:sp>
      <p:pic>
        <p:nvPicPr>
          <p:cNvPr id="661" name="Google Shape;661;p59"/>
          <p:cNvPicPr preferRelativeResize="0"/>
          <p:nvPr/>
        </p:nvPicPr>
        <p:blipFill rotWithShape="1">
          <a:blip r:embed="rId3">
            <a:alphaModFix/>
          </a:blip>
          <a:srcRect b="19278" l="0" r="0" t="-2203"/>
          <a:stretch/>
        </p:blipFill>
        <p:spPr>
          <a:xfrm>
            <a:off x="3109540" y="2912049"/>
            <a:ext cx="8131519" cy="2794571"/>
          </a:xfrm>
          <a:prstGeom prst="rect">
            <a:avLst/>
          </a:prstGeom>
          <a:noFill/>
          <a:ln>
            <a:noFill/>
          </a:ln>
        </p:spPr>
      </p:pic>
      <p:sp>
        <p:nvSpPr>
          <p:cNvPr id="662" name="Google Shape;662;p59"/>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chemeClr val="dk1"/>
                </a:solidFill>
                <a:latin typeface="Trebuchet MS"/>
                <a:ea typeface="Trebuchet MS"/>
                <a:cs typeface="Trebuchet MS"/>
                <a:sym typeface="Trebuchet MS"/>
              </a:rPr>
              <a:t>OUR FACILITY</a:t>
            </a:r>
            <a:endParaRPr sz="1800">
              <a:solidFill>
                <a:schemeClr val="dk1"/>
              </a:solidFill>
              <a:latin typeface="Calibri"/>
              <a:ea typeface="Calibri"/>
              <a:cs typeface="Calibri"/>
              <a:sym typeface="Calibri"/>
            </a:endParaRPr>
          </a:p>
        </p:txBody>
      </p:sp>
      <p:sp>
        <p:nvSpPr>
          <p:cNvPr id="663" name="Google Shape;663;p59"/>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58">
                                            <p:txEl>
                                              <p:pRg end="0" st="0"/>
                                            </p:txEl>
                                          </p:spTgt>
                                        </p:tgtEl>
                                        <p:attrNameLst>
                                          <p:attrName>style.visibility</p:attrName>
                                        </p:attrNameLst>
                                      </p:cBhvr>
                                      <p:to>
                                        <p:strVal val="visible"/>
                                      </p:to>
                                    </p:set>
                                    <p:animEffect filter="fade" transition="in">
                                      <p:cBhvr>
                                        <p:cTn dur="500"/>
                                        <p:tgtEl>
                                          <p:spTgt spid="658">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62"/>
                                        </p:tgtEl>
                                        <p:attrNameLst>
                                          <p:attrName>style.visibility</p:attrName>
                                        </p:attrNameLst>
                                      </p:cBhvr>
                                      <p:to>
                                        <p:strVal val="visible"/>
                                      </p:to>
                                    </p:set>
                                    <p:animEffect filter="fade" transition="in">
                                      <p:cBhvr>
                                        <p:cTn dur="1000"/>
                                        <p:tgtEl>
                                          <p:spTgt spid="6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6"/>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173" name="Google Shape;173;p6"/>
          <p:cNvSpPr/>
          <p:nvPr/>
        </p:nvSpPr>
        <p:spPr>
          <a:xfrm>
            <a:off x="1951897" y="615888"/>
            <a:ext cx="7632369" cy="5955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12700" marR="5080" rtl="0" algn="ctr">
              <a:spcBef>
                <a:spcPts val="0"/>
              </a:spcBef>
              <a:spcAft>
                <a:spcPts val="0"/>
              </a:spcAft>
              <a:buNone/>
            </a:pPr>
            <a:r>
              <a:rPr b="1" lang="en-US" sz="2400">
                <a:solidFill>
                  <a:schemeClr val="dk1"/>
                </a:solidFill>
                <a:latin typeface="Georgia"/>
                <a:ea typeface="Georgia"/>
                <a:cs typeface="Georgia"/>
                <a:sym typeface="Georgia"/>
              </a:rPr>
              <a:t>Today SMEC has employed </a:t>
            </a:r>
            <a:endParaRPr sz="2400">
              <a:solidFill>
                <a:schemeClr val="dk1"/>
              </a:solidFill>
              <a:latin typeface="Calibri"/>
              <a:ea typeface="Calibri"/>
              <a:cs typeface="Calibri"/>
              <a:sym typeface="Calibri"/>
            </a:endParaRPr>
          </a:p>
          <a:p>
            <a:pPr indent="0" lvl="0" marL="12700" marR="5080" rtl="0" algn="ctr">
              <a:spcBef>
                <a:spcPts val="100"/>
              </a:spcBef>
              <a:spcAft>
                <a:spcPts val="0"/>
              </a:spcAft>
              <a:buNone/>
            </a:pPr>
            <a:r>
              <a:rPr b="1" lang="en-US" sz="2400">
                <a:solidFill>
                  <a:schemeClr val="dk1"/>
                </a:solidFill>
                <a:latin typeface="Georgia"/>
                <a:ea typeface="Georgia"/>
                <a:cs typeface="Georgia"/>
                <a:sym typeface="Georgia"/>
              </a:rPr>
              <a:t>OVER 350+ </a:t>
            </a:r>
            <a:endParaRPr sz="2400">
              <a:solidFill>
                <a:schemeClr val="dk1"/>
              </a:solidFill>
              <a:latin typeface="Calibri"/>
              <a:ea typeface="Calibri"/>
              <a:cs typeface="Calibri"/>
              <a:sym typeface="Calibri"/>
            </a:endParaRPr>
          </a:p>
          <a:p>
            <a:pPr indent="0" lvl="0" marL="12700" marR="5080" rtl="0" algn="ctr">
              <a:spcBef>
                <a:spcPts val="100"/>
              </a:spcBef>
              <a:spcAft>
                <a:spcPts val="0"/>
              </a:spcAft>
              <a:buNone/>
            </a:pPr>
            <a:r>
              <a:rPr b="1" lang="en-US" sz="2400">
                <a:solidFill>
                  <a:schemeClr val="dk1"/>
                </a:solidFill>
                <a:latin typeface="Georgia"/>
                <a:ea typeface="Georgia"/>
                <a:cs typeface="Georgia"/>
                <a:sym typeface="Georgia"/>
              </a:rPr>
              <a:t> Employees across the globe.</a:t>
            </a:r>
            <a:endParaRPr/>
          </a:p>
          <a:p>
            <a:pPr indent="0" lvl="0" marL="12700" marR="5080" rtl="0" algn="ctr">
              <a:spcBef>
                <a:spcPts val="100"/>
              </a:spcBef>
              <a:spcAft>
                <a:spcPts val="0"/>
              </a:spcAft>
              <a:buNone/>
            </a:pPr>
            <a:r>
              <a:t/>
            </a:r>
            <a:endParaRPr b="1" sz="1200">
              <a:solidFill>
                <a:schemeClr val="dk1"/>
              </a:solidFill>
              <a:latin typeface="Georgia"/>
              <a:ea typeface="Georgia"/>
              <a:cs typeface="Georgia"/>
              <a:sym typeface="Georgia"/>
            </a:endParaRPr>
          </a:p>
          <a:p>
            <a:pPr indent="-285750" lvl="0" marL="298450" marR="5080" rtl="0" algn="l">
              <a:spcBef>
                <a:spcPts val="100"/>
              </a:spcBef>
              <a:spcAft>
                <a:spcPts val="0"/>
              </a:spcAft>
              <a:buClr>
                <a:schemeClr val="dk1"/>
              </a:buClr>
              <a:buSzPts val="1200"/>
              <a:buFont typeface="Noto Sans Symbols"/>
              <a:buChar char="❑"/>
            </a:pPr>
            <a:r>
              <a:rPr lang="en-US" sz="1200">
                <a:solidFill>
                  <a:schemeClr val="dk1"/>
                </a:solidFill>
                <a:latin typeface="Georgia"/>
                <a:ea typeface="Georgia"/>
                <a:cs typeface="Georgia"/>
                <a:sym typeface="Georgia"/>
              </a:rPr>
              <a:t>The company provide timely and effective service support to all its esteemed clients at any location at any time.</a:t>
            </a:r>
            <a:endParaRPr/>
          </a:p>
          <a:p>
            <a:pPr indent="-209550" lvl="0" marL="298450" marR="5080" rtl="0" algn="l">
              <a:spcBef>
                <a:spcPts val="100"/>
              </a:spcBef>
              <a:spcAft>
                <a:spcPts val="0"/>
              </a:spcAft>
              <a:buClr>
                <a:schemeClr val="dk1"/>
              </a:buClr>
              <a:buSzPts val="1200"/>
              <a:buFont typeface="Noto Sans Symbols"/>
              <a:buNone/>
            </a:pPr>
            <a:r>
              <a:t/>
            </a:r>
            <a:endParaRPr sz="1200">
              <a:solidFill>
                <a:schemeClr val="dk1"/>
              </a:solidFill>
              <a:latin typeface="Georgia"/>
              <a:ea typeface="Georgia"/>
              <a:cs typeface="Georgia"/>
              <a:sym typeface="Georgia"/>
            </a:endParaRPr>
          </a:p>
          <a:p>
            <a:pPr indent="-285750" lvl="0" marL="298450" marR="5080" rtl="0" algn="l">
              <a:spcBef>
                <a:spcPts val="100"/>
              </a:spcBef>
              <a:spcAft>
                <a:spcPts val="0"/>
              </a:spcAft>
              <a:buClr>
                <a:schemeClr val="dk1"/>
              </a:buClr>
              <a:buSzPts val="1200"/>
              <a:buFont typeface="Noto Sans Symbols"/>
              <a:buChar char="❑"/>
            </a:pPr>
            <a:r>
              <a:rPr lang="en-US" sz="1200">
                <a:solidFill>
                  <a:schemeClr val="dk1"/>
                </a:solidFill>
                <a:latin typeface="Arial"/>
                <a:ea typeface="Arial"/>
                <a:cs typeface="Arial"/>
                <a:sym typeface="Arial"/>
              </a:rPr>
              <a:t>Operations from all the divisions are integrated through a Management System that is vigilant  24x7.</a:t>
            </a:r>
            <a:endParaRPr/>
          </a:p>
          <a:p>
            <a:pPr indent="0" lvl="0" marL="12700" marR="5080" rtl="0" algn="l">
              <a:spcBef>
                <a:spcPts val="100"/>
              </a:spcBef>
              <a:spcAft>
                <a:spcPts val="0"/>
              </a:spcAft>
              <a:buNone/>
            </a:pPr>
            <a:r>
              <a:t/>
            </a:r>
            <a:endParaRPr sz="1200">
              <a:solidFill>
                <a:schemeClr val="dk1"/>
              </a:solidFill>
              <a:latin typeface="Arial"/>
              <a:ea typeface="Arial"/>
              <a:cs typeface="Arial"/>
              <a:sym typeface="Arial"/>
            </a:endParaRPr>
          </a:p>
          <a:p>
            <a:pPr indent="-285750" lvl="0" marL="298450" marR="5080" rtl="0" algn="l">
              <a:spcBef>
                <a:spcPts val="100"/>
              </a:spcBef>
              <a:spcAft>
                <a:spcPts val="0"/>
              </a:spcAft>
              <a:buClr>
                <a:schemeClr val="dk1"/>
              </a:buClr>
              <a:buSzPts val="1200"/>
              <a:buFont typeface="Noto Sans Symbols"/>
              <a:buChar char="❑"/>
            </a:pPr>
            <a:r>
              <a:rPr lang="en-US" sz="1200">
                <a:solidFill>
                  <a:schemeClr val="dk1"/>
                </a:solidFill>
                <a:latin typeface="Georgia"/>
                <a:ea typeface="Georgia"/>
                <a:cs typeface="Georgia"/>
                <a:sym typeface="Georgia"/>
              </a:rPr>
              <a:t>We are having highly experienced Engineers, who have earned the respect and trust with their years of service with major OEMs.</a:t>
            </a:r>
            <a:endParaRPr sz="1200">
              <a:solidFill>
                <a:schemeClr val="dk1"/>
              </a:solidFill>
              <a:latin typeface="Georgia"/>
              <a:ea typeface="Georgia"/>
              <a:cs typeface="Georgia"/>
              <a:sym typeface="Georgia"/>
            </a:endParaRPr>
          </a:p>
          <a:p>
            <a:pPr indent="-209550" lvl="0" marL="298450" marR="5080" rtl="0" algn="l">
              <a:spcBef>
                <a:spcPts val="100"/>
              </a:spcBef>
              <a:spcAft>
                <a:spcPts val="0"/>
              </a:spcAft>
              <a:buClr>
                <a:schemeClr val="dk1"/>
              </a:buClr>
              <a:buSzPts val="1200"/>
              <a:buFont typeface="Noto Sans Symbols"/>
              <a:buNone/>
            </a:pPr>
            <a:r>
              <a:t/>
            </a:r>
            <a:endParaRPr sz="1200">
              <a:solidFill>
                <a:schemeClr val="dk1"/>
              </a:solidFill>
              <a:latin typeface="Georgia"/>
              <a:ea typeface="Georgia"/>
              <a:cs typeface="Georgia"/>
              <a:sym typeface="Georgia"/>
            </a:endParaRPr>
          </a:p>
          <a:p>
            <a:pPr indent="-285750" lvl="0" marL="298450" marR="5080" rtl="0" algn="l">
              <a:spcBef>
                <a:spcPts val="100"/>
              </a:spcBef>
              <a:spcAft>
                <a:spcPts val="0"/>
              </a:spcAft>
              <a:buClr>
                <a:schemeClr val="dk1"/>
              </a:buClr>
              <a:buSzPts val="1200"/>
              <a:buFont typeface="Noto Sans Symbols"/>
              <a:buChar char="❑"/>
            </a:pPr>
            <a:r>
              <a:rPr lang="en-US" sz="1200">
                <a:solidFill>
                  <a:schemeClr val="dk1"/>
                </a:solidFill>
                <a:latin typeface="Georgia"/>
                <a:ea typeface="Georgia"/>
                <a:cs typeface="Georgia"/>
                <a:sym typeface="Georgia"/>
              </a:rPr>
              <a:t>Highly skilled professionals who are a rare blend of various prominent skills have developed facilities to manufacture our best products. </a:t>
            </a:r>
            <a:endParaRPr sz="1200">
              <a:solidFill>
                <a:schemeClr val="dk1"/>
              </a:solidFill>
              <a:latin typeface="Georgia"/>
              <a:ea typeface="Georgia"/>
              <a:cs typeface="Georgia"/>
              <a:sym typeface="Georgia"/>
            </a:endParaRPr>
          </a:p>
          <a:p>
            <a:pPr indent="-209550" lvl="0" marL="298450" marR="5080" rtl="0" algn="l">
              <a:spcBef>
                <a:spcPts val="100"/>
              </a:spcBef>
              <a:spcAft>
                <a:spcPts val="0"/>
              </a:spcAft>
              <a:buClr>
                <a:schemeClr val="dk1"/>
              </a:buClr>
              <a:buSzPts val="1200"/>
              <a:buFont typeface="Noto Sans Symbols"/>
              <a:buNone/>
            </a:pPr>
            <a:r>
              <a:t/>
            </a:r>
            <a:endParaRPr sz="1200">
              <a:solidFill>
                <a:schemeClr val="dk1"/>
              </a:solidFill>
              <a:latin typeface="Georgia"/>
              <a:ea typeface="Georgia"/>
              <a:cs typeface="Georgia"/>
              <a:sym typeface="Georgia"/>
            </a:endParaRPr>
          </a:p>
          <a:p>
            <a:pPr indent="-285750" lvl="0" marL="298450" marR="5080" rtl="0" algn="l">
              <a:spcBef>
                <a:spcPts val="100"/>
              </a:spcBef>
              <a:spcAft>
                <a:spcPts val="0"/>
              </a:spcAft>
              <a:buClr>
                <a:schemeClr val="dk1"/>
              </a:buClr>
              <a:buSzPts val="1200"/>
              <a:buFont typeface="Noto Sans Symbols"/>
              <a:buChar char="❑"/>
            </a:pPr>
            <a:r>
              <a:rPr lang="en-US" sz="1200">
                <a:solidFill>
                  <a:schemeClr val="dk1"/>
                </a:solidFill>
                <a:latin typeface="Georgia"/>
                <a:ea typeface="Georgia"/>
                <a:cs typeface="Georgia"/>
                <a:sym typeface="Georgia"/>
              </a:rPr>
              <a:t>Our Engineers with R&amp;D Wing are engaged in developing future technologies which can be readily installed for your hassle-free operations.</a:t>
            </a:r>
            <a:endParaRPr sz="1200">
              <a:solidFill>
                <a:schemeClr val="dk1"/>
              </a:solidFill>
              <a:latin typeface="Georgia"/>
              <a:ea typeface="Georgia"/>
              <a:cs typeface="Georgia"/>
              <a:sym typeface="Georgia"/>
            </a:endParaRPr>
          </a:p>
          <a:p>
            <a:pPr indent="-209550" lvl="0" marL="298450" marR="5080" rtl="0" algn="l">
              <a:spcBef>
                <a:spcPts val="100"/>
              </a:spcBef>
              <a:spcAft>
                <a:spcPts val="0"/>
              </a:spcAft>
              <a:buClr>
                <a:schemeClr val="dk1"/>
              </a:buClr>
              <a:buSzPts val="1200"/>
              <a:buFont typeface="Noto Sans Symbols"/>
              <a:buNone/>
            </a:pPr>
            <a:r>
              <a:t/>
            </a:r>
            <a:endParaRPr sz="1200">
              <a:solidFill>
                <a:schemeClr val="dk1"/>
              </a:solidFill>
              <a:latin typeface="Georgia"/>
              <a:ea typeface="Georgia"/>
              <a:cs typeface="Georgia"/>
              <a:sym typeface="Georgia"/>
            </a:endParaRPr>
          </a:p>
          <a:p>
            <a:pPr indent="-285750" lvl="0" marL="298450" marR="5080" rtl="0" algn="l">
              <a:spcBef>
                <a:spcPts val="100"/>
              </a:spcBef>
              <a:spcAft>
                <a:spcPts val="0"/>
              </a:spcAft>
              <a:buClr>
                <a:schemeClr val="dk1"/>
              </a:buClr>
              <a:buSzPts val="1200"/>
              <a:buFont typeface="Noto Sans Symbols"/>
              <a:buChar char="❑"/>
            </a:pPr>
            <a:r>
              <a:rPr lang="en-US" sz="1200">
                <a:solidFill>
                  <a:schemeClr val="dk1"/>
                </a:solidFill>
                <a:latin typeface="Georgia"/>
                <a:ea typeface="Georgia"/>
                <a:cs typeface="Georgia"/>
                <a:sym typeface="Georgia"/>
              </a:rPr>
              <a:t>Being an EPC Organization, it is very important for us to develop various teams of Engineering professionals who are experts in handling Turnkey Projects. Our recruits are handpicked and trained to handle crucial situations. We take pride to have each one of them on our team as they are the best we can ever work with.</a:t>
            </a:r>
            <a:endParaRPr/>
          </a:p>
          <a:p>
            <a:pPr indent="0" lvl="0" marL="12700" marR="5080" rtl="0" algn="l">
              <a:spcBef>
                <a:spcPts val="100"/>
              </a:spcBef>
              <a:spcAft>
                <a:spcPts val="0"/>
              </a:spcAft>
              <a:buNone/>
            </a:pPr>
            <a:r>
              <a:t/>
            </a:r>
            <a:endParaRPr sz="1200">
              <a:solidFill>
                <a:schemeClr val="dk1"/>
              </a:solidFill>
              <a:latin typeface="Georgia"/>
              <a:ea typeface="Georgia"/>
              <a:cs typeface="Georgia"/>
              <a:sym typeface="Georgia"/>
            </a:endParaRPr>
          </a:p>
          <a:p>
            <a:pPr indent="0" lvl="0" marL="12700" marR="5080" rtl="0" algn="l">
              <a:spcBef>
                <a:spcPts val="100"/>
              </a:spcBef>
              <a:spcAft>
                <a:spcPts val="0"/>
              </a:spcAft>
              <a:buNone/>
            </a:pPr>
            <a:r>
              <a:t/>
            </a:r>
            <a:endParaRPr sz="1200">
              <a:solidFill>
                <a:schemeClr val="dk1"/>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200">
              <a:solidFill>
                <a:schemeClr val="dk1"/>
              </a:solidFill>
              <a:latin typeface="Calibri"/>
              <a:ea typeface="Calibri"/>
              <a:cs typeface="Calibri"/>
              <a:sym typeface="Calibri"/>
            </a:endParaRPr>
          </a:p>
        </p:txBody>
      </p:sp>
      <p:sp>
        <p:nvSpPr>
          <p:cNvPr id="174" name="Google Shape;174;p6"/>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2">
                                            <p:txEl>
                                              <p:pRg end="0" st="0"/>
                                            </p:txEl>
                                          </p:spTgt>
                                        </p:tgtEl>
                                        <p:attrNameLst>
                                          <p:attrName>style.visibility</p:attrName>
                                        </p:attrNameLst>
                                      </p:cBhvr>
                                      <p:to>
                                        <p:strVal val="visible"/>
                                      </p:to>
                                    </p:set>
                                    <p:animEffect filter="fade" transition="in">
                                      <p:cBhvr>
                                        <p:cTn dur="500"/>
                                        <p:tgtEl>
                                          <p:spTgt spid="172">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1000"/>
                                        <p:tgtEl>
                                          <p:spTgt spid="1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60"/>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669" name="Google Shape;669;p60"/>
          <p:cNvSpPr/>
          <p:nvPr/>
        </p:nvSpPr>
        <p:spPr>
          <a:xfrm>
            <a:off x="2412600" y="20392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chemeClr val="dk1"/>
                </a:solidFill>
                <a:latin typeface="Trebuchet MS"/>
                <a:ea typeface="Trebuchet MS"/>
                <a:cs typeface="Trebuchet MS"/>
                <a:sym typeface="Trebuchet MS"/>
              </a:rPr>
              <a:t>OUR ASSOCIATES</a:t>
            </a:r>
            <a:endParaRPr/>
          </a:p>
          <a:p>
            <a:pPr indent="0" lvl="0" marL="0" marR="0" rtl="0" algn="ctr">
              <a:spcBef>
                <a:spcPts val="0"/>
              </a:spcBef>
              <a:spcAft>
                <a:spcPts val="0"/>
              </a:spcAft>
              <a:buNone/>
            </a:pPr>
            <a:r>
              <a:t/>
            </a:r>
            <a:endParaRPr sz="3200">
              <a:solidFill>
                <a:schemeClr val="dk1"/>
              </a:solidFill>
              <a:latin typeface="Calibri"/>
              <a:ea typeface="Calibri"/>
              <a:cs typeface="Calibri"/>
              <a:sym typeface="Calibri"/>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0" marR="0" rtl="0" algn="l">
              <a:spcBef>
                <a:spcPts val="0"/>
              </a:spcBef>
              <a:spcAft>
                <a:spcPts val="0"/>
              </a:spcAft>
              <a:buNone/>
            </a:pPr>
            <a:r>
              <a:rPr b="1" lang="en-US" sz="1800">
                <a:solidFill>
                  <a:schemeClr val="lt1"/>
                </a:solidFill>
                <a:latin typeface="Trebuchet MS"/>
                <a:ea typeface="Trebuchet MS"/>
                <a:cs typeface="Trebuchet MS"/>
                <a:sym typeface="Trebuchet MS"/>
              </a:rPr>
              <a:t>OUR</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800">
                <a:solidFill>
                  <a:schemeClr val="lt1"/>
                </a:solidFill>
                <a:latin typeface="Trebuchet MS"/>
                <a:ea typeface="Trebuchet MS"/>
                <a:cs typeface="Trebuchet MS"/>
                <a:sym typeface="Trebuchet MS"/>
              </a:rPr>
              <a:t>Associates</a:t>
            </a:r>
            <a:endParaRPr sz="18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670" name="Google Shape;670;p60"/>
          <p:cNvSpPr/>
          <p:nvPr/>
        </p:nvSpPr>
        <p:spPr>
          <a:xfrm>
            <a:off x="2991357" y="1089025"/>
            <a:ext cx="2963545" cy="2568575"/>
          </a:xfrm>
          <a:custGeom>
            <a:rect b="b" l="l" r="r" t="t"/>
            <a:pathLst>
              <a:path extrusionOk="0" h="2568575" w="2963545">
                <a:moveTo>
                  <a:pt x="2963354" y="0"/>
                </a:moveTo>
                <a:lnTo>
                  <a:pt x="0" y="0"/>
                </a:lnTo>
                <a:lnTo>
                  <a:pt x="1481683" y="2568041"/>
                </a:lnTo>
                <a:lnTo>
                  <a:pt x="2963354" y="0"/>
                </a:lnTo>
                <a:close/>
              </a:path>
            </a:pathLst>
          </a:custGeom>
          <a:solidFill>
            <a:srgbClr val="336699"/>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orbel"/>
              <a:ea typeface="Corbel"/>
              <a:cs typeface="Corbel"/>
              <a:sym typeface="Corbel"/>
            </a:endParaRPr>
          </a:p>
        </p:txBody>
      </p:sp>
      <p:sp>
        <p:nvSpPr>
          <p:cNvPr id="671" name="Google Shape;671;p60"/>
          <p:cNvSpPr/>
          <p:nvPr/>
        </p:nvSpPr>
        <p:spPr>
          <a:xfrm>
            <a:off x="4582972" y="1101586"/>
            <a:ext cx="2963545" cy="2568575"/>
          </a:xfrm>
          <a:custGeom>
            <a:rect b="b" l="l" r="r" t="t"/>
            <a:pathLst>
              <a:path extrusionOk="0" h="2568575" w="2963545">
                <a:moveTo>
                  <a:pt x="1481683" y="0"/>
                </a:moveTo>
                <a:lnTo>
                  <a:pt x="0" y="2568041"/>
                </a:lnTo>
                <a:lnTo>
                  <a:pt x="2963354" y="2568041"/>
                </a:lnTo>
                <a:lnTo>
                  <a:pt x="1481683" y="0"/>
                </a:lnTo>
                <a:close/>
              </a:path>
            </a:pathLst>
          </a:custGeom>
          <a:solidFill>
            <a:srgbClr val="336699"/>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orbel"/>
              <a:ea typeface="Corbel"/>
              <a:cs typeface="Corbel"/>
              <a:sym typeface="Corbel"/>
            </a:endParaRPr>
          </a:p>
        </p:txBody>
      </p:sp>
      <p:sp>
        <p:nvSpPr>
          <p:cNvPr id="672" name="Google Shape;672;p60"/>
          <p:cNvSpPr/>
          <p:nvPr/>
        </p:nvSpPr>
        <p:spPr>
          <a:xfrm>
            <a:off x="6163792" y="1089025"/>
            <a:ext cx="2963545" cy="2568575"/>
          </a:xfrm>
          <a:custGeom>
            <a:rect b="b" l="l" r="r" t="t"/>
            <a:pathLst>
              <a:path extrusionOk="0" h="2568575" w="2963545">
                <a:moveTo>
                  <a:pt x="2963367" y="0"/>
                </a:moveTo>
                <a:lnTo>
                  <a:pt x="0" y="0"/>
                </a:lnTo>
                <a:lnTo>
                  <a:pt x="1481683" y="2568041"/>
                </a:lnTo>
                <a:lnTo>
                  <a:pt x="2963367" y="0"/>
                </a:lnTo>
                <a:close/>
              </a:path>
            </a:pathLst>
          </a:custGeom>
          <a:solidFill>
            <a:srgbClr val="336699"/>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orbel"/>
              <a:ea typeface="Corbel"/>
              <a:cs typeface="Corbel"/>
              <a:sym typeface="Corbel"/>
            </a:endParaRPr>
          </a:p>
        </p:txBody>
      </p:sp>
      <p:sp>
        <p:nvSpPr>
          <p:cNvPr id="673" name="Google Shape;673;p60"/>
          <p:cNvSpPr/>
          <p:nvPr/>
        </p:nvSpPr>
        <p:spPr>
          <a:xfrm>
            <a:off x="6154915" y="3735858"/>
            <a:ext cx="2963545" cy="2568575"/>
          </a:xfrm>
          <a:custGeom>
            <a:rect b="b" l="l" r="r" t="t"/>
            <a:pathLst>
              <a:path extrusionOk="0" h="2568575" w="2963545">
                <a:moveTo>
                  <a:pt x="1481683" y="0"/>
                </a:moveTo>
                <a:lnTo>
                  <a:pt x="0" y="2568045"/>
                </a:lnTo>
                <a:lnTo>
                  <a:pt x="2963367" y="2568045"/>
                </a:lnTo>
                <a:lnTo>
                  <a:pt x="1481683" y="0"/>
                </a:lnTo>
                <a:close/>
              </a:path>
            </a:pathLst>
          </a:custGeom>
          <a:solidFill>
            <a:srgbClr val="B3B3B3"/>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orbel"/>
              <a:ea typeface="Corbel"/>
              <a:cs typeface="Corbel"/>
              <a:sym typeface="Corbel"/>
            </a:endParaRPr>
          </a:p>
        </p:txBody>
      </p:sp>
      <p:sp>
        <p:nvSpPr>
          <p:cNvPr id="674" name="Google Shape;674;p60"/>
          <p:cNvSpPr/>
          <p:nvPr/>
        </p:nvSpPr>
        <p:spPr>
          <a:xfrm>
            <a:off x="4559706" y="3723298"/>
            <a:ext cx="2963545" cy="2568575"/>
          </a:xfrm>
          <a:custGeom>
            <a:rect b="b" l="l" r="r" t="t"/>
            <a:pathLst>
              <a:path extrusionOk="0" h="2568575" w="2963545">
                <a:moveTo>
                  <a:pt x="2963354" y="0"/>
                </a:moveTo>
                <a:lnTo>
                  <a:pt x="0" y="0"/>
                </a:lnTo>
                <a:lnTo>
                  <a:pt x="1481683" y="2568045"/>
                </a:lnTo>
                <a:lnTo>
                  <a:pt x="2963354" y="0"/>
                </a:lnTo>
                <a:close/>
              </a:path>
            </a:pathLst>
          </a:custGeom>
          <a:solidFill>
            <a:srgbClr val="B3B3B3"/>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orbel"/>
              <a:ea typeface="Corbel"/>
              <a:cs typeface="Corbel"/>
              <a:sym typeface="Corbel"/>
            </a:endParaRPr>
          </a:p>
        </p:txBody>
      </p:sp>
      <p:sp>
        <p:nvSpPr>
          <p:cNvPr id="675" name="Google Shape;675;p60"/>
          <p:cNvSpPr/>
          <p:nvPr/>
        </p:nvSpPr>
        <p:spPr>
          <a:xfrm>
            <a:off x="2964472" y="3735858"/>
            <a:ext cx="2963545" cy="2568575"/>
          </a:xfrm>
          <a:custGeom>
            <a:rect b="b" l="l" r="r" t="t"/>
            <a:pathLst>
              <a:path extrusionOk="0" h="2568575" w="2963545">
                <a:moveTo>
                  <a:pt x="1481683" y="0"/>
                </a:moveTo>
                <a:lnTo>
                  <a:pt x="0" y="2568045"/>
                </a:lnTo>
                <a:lnTo>
                  <a:pt x="2963367" y="2568045"/>
                </a:lnTo>
                <a:lnTo>
                  <a:pt x="1481683" y="0"/>
                </a:lnTo>
                <a:close/>
              </a:path>
            </a:pathLst>
          </a:custGeom>
          <a:solidFill>
            <a:srgbClr val="B3B3B3"/>
          </a:solid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orbel"/>
              <a:ea typeface="Corbel"/>
              <a:cs typeface="Corbel"/>
              <a:sym typeface="Corbel"/>
            </a:endParaRPr>
          </a:p>
        </p:txBody>
      </p:sp>
      <p:sp>
        <p:nvSpPr>
          <p:cNvPr id="676" name="Google Shape;676;p60"/>
          <p:cNvSpPr txBox="1"/>
          <p:nvPr/>
        </p:nvSpPr>
        <p:spPr>
          <a:xfrm>
            <a:off x="2372512" y="3059818"/>
            <a:ext cx="1511935" cy="45593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4C4C4C"/>
              </a:buClr>
              <a:buSzPts val="1400"/>
              <a:buFont typeface="Trebuchet MS"/>
              <a:buNone/>
            </a:pPr>
            <a:r>
              <a:rPr lang="en-US" sz="1400">
                <a:solidFill>
                  <a:srgbClr val="4C4C4C"/>
                </a:solidFill>
                <a:latin typeface="Trebuchet MS"/>
                <a:ea typeface="Trebuchet MS"/>
                <a:cs typeface="Trebuchet MS"/>
                <a:sym typeface="Trebuchet MS"/>
              </a:rPr>
              <a:t>Consolidate</a:t>
            </a:r>
            <a:endParaRPr sz="1400">
              <a:solidFill>
                <a:schemeClr val="dk1"/>
              </a:solidFill>
              <a:latin typeface="Trebuchet MS"/>
              <a:ea typeface="Trebuchet MS"/>
              <a:cs typeface="Trebuchet MS"/>
              <a:sym typeface="Trebuchet MS"/>
            </a:endParaRPr>
          </a:p>
          <a:p>
            <a:pPr indent="0" lvl="0" marL="12700" marR="0" rtl="0" algn="l">
              <a:lnSpc>
                <a:spcPct val="100000"/>
              </a:lnSpc>
              <a:spcBef>
                <a:spcPts val="25"/>
              </a:spcBef>
              <a:spcAft>
                <a:spcPts val="0"/>
              </a:spcAft>
              <a:buClr>
                <a:srgbClr val="4C4C4C"/>
              </a:buClr>
              <a:buSzPts val="1400"/>
              <a:buFont typeface="Trebuchet MS"/>
              <a:buNone/>
            </a:pPr>
            <a:r>
              <a:rPr lang="en-US" sz="1400">
                <a:solidFill>
                  <a:srgbClr val="4C4C4C"/>
                </a:solidFill>
                <a:latin typeface="Trebuchet MS"/>
                <a:ea typeface="Trebuchet MS"/>
                <a:cs typeface="Trebuchet MS"/>
                <a:sym typeface="Trebuchet MS"/>
              </a:rPr>
              <a:t>to be a Global leader</a:t>
            </a:r>
            <a:endParaRPr sz="1400">
              <a:solidFill>
                <a:schemeClr val="dk1"/>
              </a:solidFill>
              <a:latin typeface="Trebuchet MS"/>
              <a:ea typeface="Trebuchet MS"/>
              <a:cs typeface="Trebuchet MS"/>
              <a:sym typeface="Trebuchet MS"/>
            </a:endParaRPr>
          </a:p>
        </p:txBody>
      </p:sp>
      <p:sp>
        <p:nvSpPr>
          <p:cNvPr id="677" name="Google Shape;677;p60"/>
          <p:cNvSpPr/>
          <p:nvPr/>
        </p:nvSpPr>
        <p:spPr>
          <a:xfrm>
            <a:off x="2354795" y="3747593"/>
            <a:ext cx="1757680" cy="0"/>
          </a:xfrm>
          <a:custGeom>
            <a:rect b="b" l="l" r="r" t="t"/>
            <a:pathLst>
              <a:path extrusionOk="0" h="120000" w="1757679">
                <a:moveTo>
                  <a:pt x="1757210" y="0"/>
                </a:moveTo>
                <a:lnTo>
                  <a:pt x="0" y="0"/>
                </a:lnTo>
              </a:path>
            </a:pathLst>
          </a:custGeom>
          <a:noFill/>
          <a:ln cap="flat" cmpd="sng" w="27000">
            <a:solidFill>
              <a:srgbClr val="B3B3B3"/>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orbel"/>
              <a:ea typeface="Corbel"/>
              <a:cs typeface="Corbel"/>
              <a:sym typeface="Corbel"/>
            </a:endParaRPr>
          </a:p>
        </p:txBody>
      </p:sp>
      <p:sp>
        <p:nvSpPr>
          <p:cNvPr id="678" name="Google Shape;678;p60"/>
          <p:cNvSpPr txBox="1"/>
          <p:nvPr/>
        </p:nvSpPr>
        <p:spPr>
          <a:xfrm>
            <a:off x="2372512" y="3747072"/>
            <a:ext cx="850265"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B3B3B3"/>
              </a:buClr>
              <a:buSzPts val="2400"/>
              <a:buFont typeface="Arial"/>
              <a:buNone/>
            </a:pPr>
            <a:r>
              <a:rPr lang="en-US" sz="2400">
                <a:solidFill>
                  <a:srgbClr val="B3B3B3"/>
                </a:solidFill>
                <a:latin typeface="Arial"/>
                <a:ea typeface="Arial"/>
                <a:cs typeface="Arial"/>
                <a:sym typeface="Arial"/>
              </a:rPr>
              <a:t>Vision</a:t>
            </a:r>
            <a:endParaRPr sz="2400">
              <a:solidFill>
                <a:schemeClr val="dk1"/>
              </a:solidFill>
              <a:latin typeface="Arial"/>
              <a:ea typeface="Arial"/>
              <a:cs typeface="Arial"/>
              <a:sym typeface="Arial"/>
            </a:endParaRPr>
          </a:p>
        </p:txBody>
      </p:sp>
      <p:sp>
        <p:nvSpPr>
          <p:cNvPr id="679" name="Google Shape;679;p60"/>
          <p:cNvSpPr txBox="1"/>
          <p:nvPr/>
        </p:nvSpPr>
        <p:spPr>
          <a:xfrm>
            <a:off x="8328329" y="3786112"/>
            <a:ext cx="2017395" cy="45593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336699"/>
              </a:buClr>
              <a:buSzPts val="1400"/>
              <a:buFont typeface="Trebuchet MS"/>
              <a:buNone/>
            </a:pPr>
            <a:r>
              <a:rPr lang="en-US" sz="1400">
                <a:solidFill>
                  <a:srgbClr val="336699"/>
                </a:solidFill>
                <a:latin typeface="Trebuchet MS"/>
                <a:ea typeface="Trebuchet MS"/>
                <a:cs typeface="Trebuchet MS"/>
                <a:sym typeface="Trebuchet MS"/>
              </a:rPr>
              <a:t>Automation</a:t>
            </a:r>
            <a:endParaRPr sz="1400">
              <a:solidFill>
                <a:schemeClr val="dk1"/>
              </a:solidFill>
              <a:latin typeface="Trebuchet MS"/>
              <a:ea typeface="Trebuchet MS"/>
              <a:cs typeface="Trebuchet MS"/>
              <a:sym typeface="Trebuchet MS"/>
            </a:endParaRPr>
          </a:p>
          <a:p>
            <a:pPr indent="0" lvl="0" marL="12700" marR="0" rtl="0" algn="l">
              <a:lnSpc>
                <a:spcPct val="100000"/>
              </a:lnSpc>
              <a:spcBef>
                <a:spcPts val="25"/>
              </a:spcBef>
              <a:spcAft>
                <a:spcPts val="0"/>
              </a:spcAft>
              <a:buClr>
                <a:srgbClr val="336699"/>
              </a:buClr>
              <a:buSzPts val="1400"/>
              <a:buFont typeface="Trebuchet MS"/>
              <a:buNone/>
            </a:pPr>
            <a:r>
              <a:rPr lang="en-US" sz="1400">
                <a:solidFill>
                  <a:srgbClr val="336699"/>
                </a:solidFill>
                <a:latin typeface="Trebuchet MS"/>
                <a:ea typeface="Trebuchet MS"/>
                <a:cs typeface="Trebuchet MS"/>
                <a:sym typeface="Trebuchet MS"/>
              </a:rPr>
              <a:t>services to preferred Clients</a:t>
            </a:r>
            <a:endParaRPr sz="1400">
              <a:solidFill>
                <a:schemeClr val="dk1"/>
              </a:solidFill>
              <a:latin typeface="Trebuchet MS"/>
              <a:ea typeface="Trebuchet MS"/>
              <a:cs typeface="Trebuchet MS"/>
              <a:sym typeface="Trebuchet MS"/>
            </a:endParaRPr>
          </a:p>
        </p:txBody>
      </p:sp>
      <p:sp>
        <p:nvSpPr>
          <p:cNvPr id="680" name="Google Shape;680;p60"/>
          <p:cNvSpPr/>
          <p:nvPr/>
        </p:nvSpPr>
        <p:spPr>
          <a:xfrm>
            <a:off x="8349284" y="3747593"/>
            <a:ext cx="1757680" cy="0"/>
          </a:xfrm>
          <a:custGeom>
            <a:rect b="b" l="l" r="r" t="t"/>
            <a:pathLst>
              <a:path extrusionOk="0" h="120000" w="1757679">
                <a:moveTo>
                  <a:pt x="1757210" y="0"/>
                </a:moveTo>
                <a:lnTo>
                  <a:pt x="0" y="0"/>
                </a:lnTo>
              </a:path>
            </a:pathLst>
          </a:custGeom>
          <a:noFill/>
          <a:ln cap="flat" cmpd="sng" w="27000">
            <a:solidFill>
              <a:srgbClr val="33669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orbel"/>
              <a:ea typeface="Corbel"/>
              <a:cs typeface="Corbel"/>
              <a:sym typeface="Corbel"/>
            </a:endParaRPr>
          </a:p>
        </p:txBody>
      </p:sp>
      <p:sp>
        <p:nvSpPr>
          <p:cNvPr id="681" name="Google Shape;681;p60"/>
          <p:cNvSpPr txBox="1"/>
          <p:nvPr/>
        </p:nvSpPr>
        <p:spPr>
          <a:xfrm>
            <a:off x="9098356" y="3336710"/>
            <a:ext cx="1058545" cy="39116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336699"/>
              </a:buClr>
              <a:buSzPts val="2400"/>
              <a:buFont typeface="Arial"/>
              <a:buNone/>
            </a:pPr>
            <a:r>
              <a:rPr lang="en-US" sz="2400">
                <a:solidFill>
                  <a:srgbClr val="336699"/>
                </a:solidFill>
                <a:latin typeface="Arial"/>
                <a:ea typeface="Arial"/>
                <a:cs typeface="Arial"/>
                <a:sym typeface="Arial"/>
              </a:rPr>
              <a:t>Mission</a:t>
            </a:r>
            <a:endParaRPr sz="2400">
              <a:solidFill>
                <a:schemeClr val="dk1"/>
              </a:solidFill>
              <a:latin typeface="Arial"/>
              <a:ea typeface="Arial"/>
              <a:cs typeface="Arial"/>
              <a:sym typeface="Arial"/>
            </a:endParaRPr>
          </a:p>
        </p:txBody>
      </p:sp>
      <p:sp>
        <p:nvSpPr>
          <p:cNvPr id="682" name="Google Shape;682;p60"/>
          <p:cNvSpPr txBox="1"/>
          <p:nvPr/>
        </p:nvSpPr>
        <p:spPr>
          <a:xfrm>
            <a:off x="4135577" y="1836547"/>
            <a:ext cx="73723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Quality</a:t>
            </a:r>
            <a:endParaRPr sz="1800">
              <a:solidFill>
                <a:schemeClr val="dk1"/>
              </a:solidFill>
              <a:latin typeface="Arial"/>
              <a:ea typeface="Arial"/>
              <a:cs typeface="Arial"/>
              <a:sym typeface="Arial"/>
            </a:endParaRPr>
          </a:p>
        </p:txBody>
      </p:sp>
      <p:sp>
        <p:nvSpPr>
          <p:cNvPr id="683" name="Google Shape;683;p60"/>
          <p:cNvSpPr txBox="1"/>
          <p:nvPr/>
        </p:nvSpPr>
        <p:spPr>
          <a:xfrm>
            <a:off x="5353735" y="2694953"/>
            <a:ext cx="106743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Innovative</a:t>
            </a:r>
            <a:endParaRPr sz="1800">
              <a:solidFill>
                <a:schemeClr val="dk1"/>
              </a:solidFill>
              <a:latin typeface="Arial"/>
              <a:ea typeface="Arial"/>
              <a:cs typeface="Arial"/>
              <a:sym typeface="Arial"/>
            </a:endParaRPr>
          </a:p>
        </p:txBody>
      </p:sp>
      <p:sp>
        <p:nvSpPr>
          <p:cNvPr id="684" name="Google Shape;684;p60"/>
          <p:cNvSpPr txBox="1"/>
          <p:nvPr/>
        </p:nvSpPr>
        <p:spPr>
          <a:xfrm>
            <a:off x="7153732" y="1656538"/>
            <a:ext cx="100393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High-tech</a:t>
            </a:r>
            <a:endParaRPr sz="1800">
              <a:solidFill>
                <a:schemeClr val="dk1"/>
              </a:solidFill>
              <a:latin typeface="Arial"/>
              <a:ea typeface="Arial"/>
              <a:cs typeface="Arial"/>
              <a:sym typeface="Arial"/>
            </a:endParaRPr>
          </a:p>
        </p:txBody>
      </p:sp>
      <p:sp>
        <p:nvSpPr>
          <p:cNvPr id="685" name="Google Shape;685;p60"/>
          <p:cNvSpPr txBox="1"/>
          <p:nvPr/>
        </p:nvSpPr>
        <p:spPr>
          <a:xfrm>
            <a:off x="3968766" y="5271072"/>
            <a:ext cx="953135" cy="558038"/>
          </a:xfrm>
          <a:prstGeom prst="rect">
            <a:avLst/>
          </a:prstGeom>
          <a:noFill/>
          <a:ln>
            <a:noFill/>
          </a:ln>
        </p:spPr>
        <p:txBody>
          <a:bodyPr anchorCtr="0" anchor="t" bIns="0" lIns="0" spcFirstLastPara="1" rIns="0" wrap="square" tIns="1250">
            <a:spAutoFit/>
          </a:bodyPr>
          <a:lstStyle/>
          <a:p>
            <a:pPr indent="114300" lvl="0" marL="12700" marR="5080" rtl="0" algn="l">
              <a:lnSpc>
                <a:spcPct val="104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Marine  Electrical</a:t>
            </a:r>
            <a:endParaRPr sz="1800">
              <a:solidFill>
                <a:schemeClr val="dk1"/>
              </a:solidFill>
              <a:latin typeface="Arial"/>
              <a:ea typeface="Arial"/>
              <a:cs typeface="Arial"/>
              <a:sym typeface="Arial"/>
            </a:endParaRPr>
          </a:p>
        </p:txBody>
      </p:sp>
      <p:sp>
        <p:nvSpPr>
          <p:cNvPr id="686" name="Google Shape;686;p60"/>
          <p:cNvSpPr txBox="1"/>
          <p:nvPr/>
        </p:nvSpPr>
        <p:spPr>
          <a:xfrm>
            <a:off x="7015797" y="5158161"/>
            <a:ext cx="1181735" cy="980440"/>
          </a:xfrm>
          <a:prstGeom prst="rect">
            <a:avLst/>
          </a:prstGeom>
          <a:noFill/>
          <a:ln>
            <a:noFill/>
          </a:ln>
        </p:spPr>
        <p:txBody>
          <a:bodyPr anchorCtr="0" anchor="t" bIns="0" lIns="0" spcFirstLastPara="1" rIns="0" wrap="square" tIns="12700">
            <a:spAutoFit/>
          </a:bodyPr>
          <a:lstStyle/>
          <a:p>
            <a:pPr indent="0" lvl="0" marL="12065" marR="5080" rtl="0" algn="ctr">
              <a:lnSpc>
                <a:spcPct val="115999"/>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Automation  Control  Systems</a:t>
            </a:r>
            <a:endParaRPr sz="1800">
              <a:solidFill>
                <a:schemeClr val="dk1"/>
              </a:solidFill>
              <a:latin typeface="Arial"/>
              <a:ea typeface="Arial"/>
              <a:cs typeface="Arial"/>
              <a:sym typeface="Arial"/>
            </a:endParaRPr>
          </a:p>
        </p:txBody>
      </p:sp>
      <p:sp>
        <p:nvSpPr>
          <p:cNvPr id="687" name="Google Shape;687;p60"/>
          <p:cNvSpPr txBox="1"/>
          <p:nvPr/>
        </p:nvSpPr>
        <p:spPr>
          <a:xfrm>
            <a:off x="5177116" y="4171227"/>
            <a:ext cx="1838325" cy="1045844"/>
          </a:xfrm>
          <a:prstGeom prst="rect">
            <a:avLst/>
          </a:prstGeom>
          <a:noFill/>
          <a:ln>
            <a:noFill/>
          </a:ln>
        </p:spPr>
        <p:txBody>
          <a:bodyPr anchorCtr="0" anchor="t" bIns="0" lIns="0" spcFirstLastPara="1" rIns="0" wrap="square" tIns="12700">
            <a:spAutoFit/>
          </a:bodyPr>
          <a:lstStyle/>
          <a:p>
            <a:pPr indent="0" lvl="0" marL="0" marR="0" rtl="0" algn="ctr">
              <a:lnSpc>
                <a:spcPct val="118541"/>
              </a:lnSpc>
              <a:spcBef>
                <a:spcPts val="0"/>
              </a:spcBef>
              <a:spcAft>
                <a:spcPts val="0"/>
              </a:spcAft>
              <a:buClr>
                <a:srgbClr val="FFFFFF"/>
              </a:buClr>
              <a:buSzPts val="2400"/>
              <a:buFont typeface="Arial"/>
              <a:buNone/>
            </a:pPr>
            <a:r>
              <a:rPr lang="en-US" sz="2400">
                <a:solidFill>
                  <a:srgbClr val="FFFFFF"/>
                </a:solidFill>
                <a:latin typeface="Arial"/>
                <a:ea typeface="Arial"/>
                <a:cs typeface="Arial"/>
                <a:sym typeface="Arial"/>
              </a:rPr>
              <a:t>Global leader</a:t>
            </a:r>
            <a:endParaRPr sz="2400">
              <a:solidFill>
                <a:schemeClr val="dk1"/>
              </a:solidFill>
              <a:latin typeface="Arial"/>
              <a:ea typeface="Arial"/>
              <a:cs typeface="Arial"/>
              <a:sym typeface="Arial"/>
            </a:endParaRPr>
          </a:p>
          <a:p>
            <a:pPr indent="0" lvl="0" marL="10160" marR="0" rtl="0" algn="ctr">
              <a:lnSpc>
                <a:spcPct val="119195"/>
              </a:lnSpc>
              <a:spcBef>
                <a:spcPts val="0"/>
              </a:spcBef>
              <a:spcAft>
                <a:spcPts val="0"/>
              </a:spcAft>
              <a:buClr>
                <a:srgbClr val="FFFFFF"/>
              </a:buClr>
              <a:buSzPts val="4350"/>
              <a:buFont typeface="Trebuchet MS"/>
              <a:buNone/>
            </a:pPr>
            <a:r>
              <a:rPr lang="en-US" sz="4350">
                <a:solidFill>
                  <a:srgbClr val="FFFFFF"/>
                </a:solidFill>
                <a:latin typeface="Trebuchet MS"/>
                <a:ea typeface="Trebuchet MS"/>
                <a:cs typeface="Trebuchet MS"/>
                <a:sym typeface="Trebuchet MS"/>
              </a:rPr>
              <a:t>IN</a:t>
            </a:r>
            <a:endParaRPr sz="4350">
              <a:solidFill>
                <a:schemeClr val="dk1"/>
              </a:solidFill>
              <a:latin typeface="Trebuchet MS"/>
              <a:ea typeface="Trebuchet MS"/>
              <a:cs typeface="Trebuchet MS"/>
              <a:sym typeface="Trebuchet MS"/>
            </a:endParaRPr>
          </a:p>
        </p:txBody>
      </p:sp>
      <p:sp>
        <p:nvSpPr>
          <p:cNvPr id="688" name="Google Shape;688;p60"/>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68">
                                            <p:txEl>
                                              <p:pRg end="0" st="0"/>
                                            </p:txEl>
                                          </p:spTgt>
                                        </p:tgtEl>
                                        <p:attrNameLst>
                                          <p:attrName>style.visibility</p:attrName>
                                        </p:attrNameLst>
                                      </p:cBhvr>
                                      <p:to>
                                        <p:strVal val="visible"/>
                                      </p:to>
                                    </p:set>
                                    <p:animEffect filter="fade" transition="in">
                                      <p:cBhvr>
                                        <p:cTn dur="500"/>
                                        <p:tgtEl>
                                          <p:spTgt spid="668">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1000"/>
                                        <p:tgtEl>
                                          <p:spTgt spid="6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61"/>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694" name="Google Shape;694;p61"/>
          <p:cNvSpPr/>
          <p:nvPr/>
        </p:nvSpPr>
        <p:spPr>
          <a:xfrm>
            <a:off x="3388890" y="1033913"/>
            <a:ext cx="8533618" cy="4593163"/>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3200">
              <a:solidFill>
                <a:schemeClr val="dk1"/>
              </a:solidFill>
              <a:latin typeface="Calibri"/>
              <a:ea typeface="Calibri"/>
              <a:cs typeface="Calibri"/>
              <a:sym typeface="Calibri"/>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0" marR="0" rtl="0" algn="l">
              <a:spcBef>
                <a:spcPts val="0"/>
              </a:spcBef>
              <a:spcAft>
                <a:spcPts val="0"/>
              </a:spcAft>
              <a:buNone/>
            </a:pPr>
            <a:r>
              <a:rPr b="1" lang="en-US" sz="1800">
                <a:solidFill>
                  <a:schemeClr val="lt1"/>
                </a:solidFill>
                <a:latin typeface="Trebuchet MS"/>
                <a:ea typeface="Trebuchet MS"/>
                <a:cs typeface="Trebuchet MS"/>
                <a:sym typeface="Trebuchet MS"/>
              </a:rPr>
              <a:t>OUR</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9600">
                <a:solidFill>
                  <a:srgbClr val="0C0C0C"/>
                </a:solidFill>
                <a:latin typeface="Trebuchet MS"/>
                <a:ea typeface="Trebuchet MS"/>
                <a:cs typeface="Trebuchet MS"/>
                <a:sym typeface="Trebuchet MS"/>
              </a:rPr>
              <a:t>Thank You….</a:t>
            </a:r>
            <a:endParaRPr sz="9600">
              <a:solidFill>
                <a:srgbClr val="0C0C0C"/>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61"/>
          <p:cNvSpPr txBox="1"/>
          <p:nvPr/>
        </p:nvSpPr>
        <p:spPr>
          <a:xfrm>
            <a:off x="7153732" y="1656538"/>
            <a:ext cx="1003935" cy="299720"/>
          </a:xfrm>
          <a:prstGeom prst="rect">
            <a:avLst/>
          </a:prstGeom>
          <a:noFill/>
          <a:ln>
            <a:noFill/>
          </a:ln>
        </p:spPr>
        <p:txBody>
          <a:bodyPr anchorCtr="0" anchor="t" bIns="0" lIns="0" spcFirstLastPara="1" rIns="0" wrap="square" tIns="1270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High-tech</a:t>
            </a:r>
            <a:endParaRPr sz="1800">
              <a:solidFill>
                <a:schemeClr val="dk1"/>
              </a:solidFill>
              <a:latin typeface="Arial"/>
              <a:ea typeface="Arial"/>
              <a:cs typeface="Arial"/>
              <a:sym typeface="Arial"/>
            </a:endParaRPr>
          </a:p>
        </p:txBody>
      </p:sp>
      <p:sp>
        <p:nvSpPr>
          <p:cNvPr id="696" name="Google Shape;696;p61"/>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93">
                                            <p:txEl>
                                              <p:pRg end="0" st="0"/>
                                            </p:txEl>
                                          </p:spTgt>
                                        </p:tgtEl>
                                        <p:attrNameLst>
                                          <p:attrName>style.visibility</p:attrName>
                                        </p:attrNameLst>
                                      </p:cBhvr>
                                      <p:to>
                                        <p:strVal val="visible"/>
                                      </p:to>
                                    </p:set>
                                    <p:animEffect filter="fade" transition="in">
                                      <p:cBhvr>
                                        <p:cTn dur="500"/>
                                        <p:tgtEl>
                                          <p:spTgt spid="693">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1000"/>
                                        <p:tgtEl>
                                          <p:spTgt spid="6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7"/>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180" name="Google Shape;180;p7"/>
          <p:cNvSpPr/>
          <p:nvPr/>
        </p:nvSpPr>
        <p:spPr>
          <a:xfrm>
            <a:off x="2412600" y="1163769"/>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chemeClr val="dk1"/>
                </a:solidFill>
                <a:latin typeface="Trebuchet MS"/>
                <a:ea typeface="Trebuchet MS"/>
                <a:cs typeface="Trebuchet MS"/>
                <a:sym typeface="Trebuchet MS"/>
              </a:rPr>
              <a:t>OUR OPERATING DIVISIONS</a:t>
            </a:r>
            <a:endParaRPr sz="3200">
              <a:solidFill>
                <a:schemeClr val="dk1"/>
              </a:solidFill>
              <a:latin typeface="Calibri"/>
              <a:ea typeface="Calibri"/>
              <a:cs typeface="Calibri"/>
              <a:sym typeface="Calibri"/>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181" name="Google Shape;181;p7"/>
          <p:cNvPicPr preferRelativeResize="0"/>
          <p:nvPr/>
        </p:nvPicPr>
        <p:blipFill rotWithShape="1">
          <a:blip r:embed="rId3">
            <a:alphaModFix/>
          </a:blip>
          <a:srcRect b="0" l="0" r="0" t="0"/>
          <a:stretch/>
        </p:blipFill>
        <p:spPr>
          <a:xfrm>
            <a:off x="8218193" y="1981913"/>
            <a:ext cx="2218793" cy="772669"/>
          </a:xfrm>
          <a:prstGeom prst="rect">
            <a:avLst/>
          </a:prstGeom>
          <a:noFill/>
          <a:ln>
            <a:noFill/>
          </a:ln>
        </p:spPr>
      </p:pic>
      <p:pic>
        <p:nvPicPr>
          <p:cNvPr id="182" name="Google Shape;182;p7"/>
          <p:cNvPicPr preferRelativeResize="0"/>
          <p:nvPr/>
        </p:nvPicPr>
        <p:blipFill rotWithShape="1">
          <a:blip r:embed="rId4">
            <a:alphaModFix/>
          </a:blip>
          <a:srcRect b="0" l="0" r="0" t="0"/>
          <a:stretch/>
        </p:blipFill>
        <p:spPr>
          <a:xfrm>
            <a:off x="4619439" y="2071157"/>
            <a:ext cx="2218793" cy="779815"/>
          </a:xfrm>
          <a:prstGeom prst="rect">
            <a:avLst/>
          </a:prstGeom>
          <a:noFill/>
          <a:ln>
            <a:noFill/>
          </a:ln>
        </p:spPr>
      </p:pic>
      <p:pic>
        <p:nvPicPr>
          <p:cNvPr id="183" name="Google Shape;183;p7"/>
          <p:cNvPicPr preferRelativeResize="0"/>
          <p:nvPr/>
        </p:nvPicPr>
        <p:blipFill rotWithShape="1">
          <a:blip r:embed="rId5">
            <a:alphaModFix/>
          </a:blip>
          <a:srcRect b="0" l="0" r="0" t="0"/>
          <a:stretch/>
        </p:blipFill>
        <p:spPr>
          <a:xfrm>
            <a:off x="4535510" y="3299456"/>
            <a:ext cx="2302722" cy="609543"/>
          </a:xfrm>
          <a:prstGeom prst="rect">
            <a:avLst/>
          </a:prstGeom>
          <a:noFill/>
          <a:ln>
            <a:noFill/>
          </a:ln>
        </p:spPr>
      </p:pic>
      <p:pic>
        <p:nvPicPr>
          <p:cNvPr id="184" name="Google Shape;184;p7"/>
          <p:cNvPicPr preferRelativeResize="0"/>
          <p:nvPr/>
        </p:nvPicPr>
        <p:blipFill rotWithShape="1">
          <a:blip r:embed="rId6">
            <a:alphaModFix/>
          </a:blip>
          <a:srcRect b="0" l="0" r="0" t="0"/>
          <a:stretch/>
        </p:blipFill>
        <p:spPr>
          <a:xfrm>
            <a:off x="8218193" y="3185626"/>
            <a:ext cx="2412752" cy="626983"/>
          </a:xfrm>
          <a:prstGeom prst="rect">
            <a:avLst/>
          </a:prstGeom>
          <a:noFill/>
          <a:ln>
            <a:noFill/>
          </a:ln>
        </p:spPr>
      </p:pic>
      <p:sp>
        <p:nvSpPr>
          <p:cNvPr id="185" name="Google Shape;185;p7"/>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9">
                                            <p:txEl>
                                              <p:pRg end="0" st="0"/>
                                            </p:txEl>
                                          </p:spTgt>
                                        </p:tgtEl>
                                        <p:attrNameLst>
                                          <p:attrName>style.visibility</p:attrName>
                                        </p:attrNameLst>
                                      </p:cBhvr>
                                      <p:to>
                                        <p:strVal val="visible"/>
                                      </p:to>
                                    </p:set>
                                    <p:animEffect filter="fade" transition="in">
                                      <p:cBhvr>
                                        <p:cTn dur="500"/>
                                        <p:tgtEl>
                                          <p:spTgt spid="179">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8"/>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191" name="Google Shape;191;p8"/>
          <p:cNvSpPr/>
          <p:nvPr/>
        </p:nvSpPr>
        <p:spPr>
          <a:xfrm>
            <a:off x="4408997" y="533510"/>
            <a:ext cx="7354073"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3200">
                <a:solidFill>
                  <a:schemeClr val="dk1"/>
                </a:solidFill>
                <a:latin typeface="Trebuchet MS"/>
                <a:ea typeface="Trebuchet MS"/>
                <a:cs typeface="Trebuchet MS"/>
                <a:sym typeface="Trebuchet MS"/>
              </a:rPr>
              <a:t>OUR OPERATING DIVISIONS</a:t>
            </a:r>
            <a:endParaRPr/>
          </a:p>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192" name="Google Shape;192;p8"/>
          <p:cNvPicPr preferRelativeResize="0"/>
          <p:nvPr/>
        </p:nvPicPr>
        <p:blipFill rotWithShape="1">
          <a:blip r:embed="rId3">
            <a:alphaModFix/>
          </a:blip>
          <a:srcRect b="0" l="0" r="0" t="0"/>
          <a:stretch/>
        </p:blipFill>
        <p:spPr>
          <a:xfrm>
            <a:off x="4295672" y="1261131"/>
            <a:ext cx="6601737" cy="1752677"/>
          </a:xfrm>
          <a:prstGeom prst="rect">
            <a:avLst/>
          </a:prstGeom>
          <a:noFill/>
          <a:ln>
            <a:noFill/>
          </a:ln>
        </p:spPr>
      </p:pic>
      <p:pic>
        <p:nvPicPr>
          <p:cNvPr id="193" name="Google Shape;193;p8"/>
          <p:cNvPicPr preferRelativeResize="0"/>
          <p:nvPr/>
        </p:nvPicPr>
        <p:blipFill rotWithShape="1">
          <a:blip r:embed="rId4">
            <a:alphaModFix/>
          </a:blip>
          <a:srcRect b="0" l="0" r="0" t="0"/>
          <a:stretch/>
        </p:blipFill>
        <p:spPr>
          <a:xfrm>
            <a:off x="4295672" y="3385346"/>
            <a:ext cx="6736935" cy="1453217"/>
          </a:xfrm>
          <a:prstGeom prst="rect">
            <a:avLst/>
          </a:prstGeom>
          <a:noFill/>
          <a:ln>
            <a:noFill/>
          </a:ln>
        </p:spPr>
      </p:pic>
      <p:sp>
        <p:nvSpPr>
          <p:cNvPr id="194" name="Google Shape;194;p8"/>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0">
                                            <p:txEl>
                                              <p:pRg end="0" st="0"/>
                                            </p:txEl>
                                          </p:spTgt>
                                        </p:tgtEl>
                                        <p:attrNameLst>
                                          <p:attrName>style.visibility</p:attrName>
                                        </p:attrNameLst>
                                      </p:cBhvr>
                                      <p:to>
                                        <p:strVal val="visible"/>
                                      </p:to>
                                    </p:set>
                                    <p:animEffect filter="fade" transition="in">
                                      <p:cBhvr>
                                        <p:cTn dur="500"/>
                                        <p:tgtEl>
                                          <p:spTgt spid="190">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9"/>
          <p:cNvSpPr/>
          <p:nvPr/>
        </p:nvSpPr>
        <p:spPr>
          <a:xfrm>
            <a:off x="2677777" y="1915099"/>
            <a:ext cx="7219651" cy="1993900"/>
          </a:xfrm>
          <a:custGeom>
            <a:rect b="b" l="l" r="r" t="t"/>
            <a:pathLst>
              <a:path extrusionOk="0" h="21600" w="21600">
                <a:moveTo>
                  <a:pt x="0" y="0"/>
                </a:moveTo>
                <a:lnTo>
                  <a:pt x="21599" y="0"/>
                </a:lnTo>
                <a:lnTo>
                  <a:pt x="21599" y="21600"/>
                </a:lnTo>
                <a:lnTo>
                  <a:pt x="0" y="21600"/>
                </a:lnTo>
                <a:close/>
              </a:path>
            </a:pathLst>
          </a:custGeom>
          <a:noFill/>
          <a:ln>
            <a:noFill/>
          </a:ln>
        </p:spPr>
        <p:txBody>
          <a:bodyPr anchorCtr="0" anchor="ctr" bIns="25375" lIns="25375" spcFirstLastPara="1" rIns="25375" wrap="square" tIns="25375">
            <a:noAutofit/>
          </a:bodyPr>
          <a:lstStyle/>
          <a:p>
            <a:pPr indent="0" lvl="0" marL="0" marR="0" rtl="0" algn="r">
              <a:spcBef>
                <a:spcPts val="0"/>
              </a:spcBef>
              <a:spcAft>
                <a:spcPts val="0"/>
              </a:spcAft>
              <a:buClr>
                <a:schemeClr val="dk1"/>
              </a:buClr>
              <a:buSzPts val="1000"/>
              <a:buFont typeface="Calibri"/>
              <a:buNone/>
            </a:pPr>
            <a:r>
              <a:t/>
            </a:r>
            <a:endParaRPr b="1" i="0" sz="1000" u="none" cap="none" strike="noStrike">
              <a:solidFill>
                <a:schemeClr val="dk2"/>
              </a:solidFill>
              <a:latin typeface="Raleway"/>
              <a:ea typeface="Raleway"/>
              <a:cs typeface="Raleway"/>
              <a:sym typeface="Raleway"/>
            </a:endParaRPr>
          </a:p>
        </p:txBody>
      </p:sp>
      <p:sp>
        <p:nvSpPr>
          <p:cNvPr id="200" name="Google Shape;200;p9"/>
          <p:cNvSpPr/>
          <p:nvPr/>
        </p:nvSpPr>
        <p:spPr>
          <a:xfrm>
            <a:off x="1155631" y="395910"/>
            <a:ext cx="9525400" cy="621580"/>
          </a:xfrm>
          <a:custGeom>
            <a:rect b="b" l="l" r="r" t="t"/>
            <a:pathLst>
              <a:path extrusionOk="0" h="21600" w="21600">
                <a:moveTo>
                  <a:pt x="0" y="0"/>
                </a:moveTo>
                <a:lnTo>
                  <a:pt x="21599" y="0"/>
                </a:lnTo>
                <a:lnTo>
                  <a:pt x="21599" y="21599"/>
                </a:lnTo>
                <a:lnTo>
                  <a:pt x="0" y="21599"/>
                </a:lnTo>
                <a:close/>
              </a:path>
            </a:pathLst>
          </a:cu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3200">
                <a:solidFill>
                  <a:schemeClr val="dk1"/>
                </a:solidFill>
                <a:latin typeface="Trebuchet MS"/>
                <a:ea typeface="Trebuchet MS"/>
                <a:cs typeface="Trebuchet MS"/>
                <a:sym typeface="Trebuchet MS"/>
              </a:rPr>
              <a:t>OUR OPERATING DIVISIONS</a:t>
            </a:r>
            <a:endParaRPr/>
          </a:p>
          <a:p>
            <a:pPr indent="0" lvl="0" marL="0" marR="0" rtl="0" algn="ctr">
              <a:spcBef>
                <a:spcPts val="0"/>
              </a:spcBef>
              <a:spcAft>
                <a:spcPts val="0"/>
              </a:spcAft>
              <a:buNone/>
            </a:pPr>
            <a:r>
              <a:t/>
            </a:r>
            <a:endParaRPr sz="3200">
              <a:solidFill>
                <a:schemeClr val="dk1"/>
              </a:solidFill>
              <a:latin typeface="Calibri"/>
              <a:ea typeface="Calibri"/>
              <a:cs typeface="Calibri"/>
              <a:sym typeface="Calibri"/>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12700" marR="5080" rtl="0" algn="l">
              <a:spcBef>
                <a:spcPts val="100"/>
              </a:spcBef>
              <a:spcAft>
                <a:spcPts val="0"/>
              </a:spcAft>
              <a:buNone/>
            </a:pPr>
            <a:r>
              <a:t/>
            </a:r>
            <a:endParaRPr sz="1800">
              <a:solidFill>
                <a:schemeClr val="dk1"/>
              </a:solidFill>
              <a:latin typeface="Georgia"/>
              <a:ea typeface="Georgia"/>
              <a:cs typeface="Georgia"/>
              <a:sym typeface="Georgia"/>
            </a:endParaRPr>
          </a:p>
          <a:p>
            <a:pPr indent="0" lvl="0" marL="0" marR="0" rtl="0" algn="l">
              <a:lnSpc>
                <a:spcPct val="150000"/>
              </a:lnSpc>
              <a:spcBef>
                <a:spcPts val="0"/>
              </a:spcBef>
              <a:spcAft>
                <a:spcPts val="0"/>
              </a:spcAft>
              <a:buNone/>
            </a:pPr>
            <a:r>
              <a:t/>
            </a:r>
            <a:endParaRPr sz="1800">
              <a:solidFill>
                <a:schemeClr val="dk1"/>
              </a:solidFill>
              <a:latin typeface="Calibri"/>
              <a:ea typeface="Calibri"/>
              <a:cs typeface="Calibri"/>
              <a:sym typeface="Calibri"/>
            </a:endParaRPr>
          </a:p>
        </p:txBody>
      </p:sp>
      <p:pic>
        <p:nvPicPr>
          <p:cNvPr id="201" name="Google Shape;201;p9"/>
          <p:cNvPicPr preferRelativeResize="0"/>
          <p:nvPr/>
        </p:nvPicPr>
        <p:blipFill rotWithShape="1">
          <a:blip r:embed="rId3">
            <a:alphaModFix/>
          </a:blip>
          <a:srcRect b="19451" l="0" r="0" t="0"/>
          <a:stretch/>
        </p:blipFill>
        <p:spPr>
          <a:xfrm>
            <a:off x="3296740" y="1017490"/>
            <a:ext cx="7461448" cy="4934577"/>
          </a:xfrm>
          <a:prstGeom prst="rect">
            <a:avLst/>
          </a:prstGeom>
          <a:noFill/>
          <a:ln>
            <a:noFill/>
          </a:ln>
        </p:spPr>
      </p:pic>
      <p:sp>
        <p:nvSpPr>
          <p:cNvPr id="202" name="Google Shape;202;p9"/>
          <p:cNvSpPr txBox="1"/>
          <p:nvPr>
            <p:ph idx="4294967295" type="ctr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rgbClr val="3F3F3F"/>
              </a:buClr>
              <a:buSzPts val="4800"/>
              <a:buFont typeface="Calibri"/>
              <a:buNone/>
            </a:pPr>
            <a:r>
              <a:t/>
            </a:r>
            <a:endParaRPr b="0" i="0" sz="4800" u="none" cap="none" strike="noStrike">
              <a:solidFill>
                <a:srgbClr val="3F3F3F"/>
              </a:solidFill>
              <a:latin typeface="Calibri"/>
              <a:ea typeface="Calibri"/>
              <a:cs typeface="Calibri"/>
              <a:sym typeface="Calibri"/>
            </a:endParaRPr>
          </a:p>
        </p:txBody>
      </p:sp>
    </p:spTree>
  </p:cSld>
  <p:clrMapOvr>
    <a:masterClrMapping/>
  </p:clrMapOvr>
  <mc:AlternateContent>
    <mc:Choice Requires="p14">
      <p:transition p14:dur="10">
        <p:fade/>
      </p:transition>
    </mc:Choice>
    <mc:Fallback>
      <p:transition>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9">
                                            <p:txEl>
                                              <p:pRg end="0" st="0"/>
                                            </p:txEl>
                                          </p:spTgt>
                                        </p:tgtEl>
                                        <p:attrNameLst>
                                          <p:attrName>style.visibility</p:attrName>
                                        </p:attrNameLst>
                                      </p:cBhvr>
                                      <p:to>
                                        <p:strVal val="visible"/>
                                      </p:to>
                                    </p:set>
                                    <p:animEffect filter="fade" transition="in">
                                      <p:cBhvr>
                                        <p:cTn dur="500"/>
                                        <p:tgtEl>
                                          <p:spTgt spid="199">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0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2022-10-06T08:13:25Z</dcterms:created>
  <dc:creator>Lenovo</dc:creator>
</cp:coreProperties>
</file>